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34" r:id="rId1"/>
  </p:sldMasterIdLst>
  <p:notesMasterIdLst>
    <p:notesMasterId r:id="rId40"/>
  </p:notesMasterIdLst>
  <p:handoutMasterIdLst>
    <p:handoutMasterId r:id="rId41"/>
  </p:handoutMasterIdLst>
  <p:sldIdLst>
    <p:sldId id="336" r:id="rId2"/>
    <p:sldId id="322" r:id="rId3"/>
    <p:sldId id="343" r:id="rId4"/>
    <p:sldId id="356" r:id="rId5"/>
    <p:sldId id="261" r:id="rId6"/>
    <p:sldId id="307" r:id="rId7"/>
    <p:sldId id="284" r:id="rId8"/>
    <p:sldId id="269" r:id="rId9"/>
    <p:sldId id="308" r:id="rId10"/>
    <p:sldId id="272" r:id="rId11"/>
    <p:sldId id="275" r:id="rId12"/>
    <p:sldId id="326" r:id="rId13"/>
    <p:sldId id="271" r:id="rId14"/>
    <p:sldId id="311" r:id="rId15"/>
    <p:sldId id="313" r:id="rId16"/>
    <p:sldId id="314" r:id="rId17"/>
    <p:sldId id="315" r:id="rId18"/>
    <p:sldId id="285" r:id="rId19"/>
    <p:sldId id="274" r:id="rId20"/>
    <p:sldId id="331" r:id="rId21"/>
    <p:sldId id="342" r:id="rId22"/>
    <p:sldId id="358" r:id="rId23"/>
    <p:sldId id="359" r:id="rId24"/>
    <p:sldId id="361" r:id="rId25"/>
    <p:sldId id="363" r:id="rId26"/>
    <p:sldId id="360" r:id="rId27"/>
    <p:sldId id="362" r:id="rId28"/>
    <p:sldId id="345" r:id="rId29"/>
    <p:sldId id="353" r:id="rId30"/>
    <p:sldId id="352" r:id="rId31"/>
    <p:sldId id="351" r:id="rId32"/>
    <p:sldId id="347" r:id="rId33"/>
    <p:sldId id="346" r:id="rId34"/>
    <p:sldId id="349" r:id="rId35"/>
    <p:sldId id="348" r:id="rId36"/>
    <p:sldId id="354" r:id="rId37"/>
    <p:sldId id="357" r:id="rId38"/>
    <p:sldId id="355" r:id="rId39"/>
  </p:sldIdLst>
  <p:sldSz cx="12192000" cy="6858000"/>
  <p:notesSz cx="6815138"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8927"/>
    <a:srgbClr val="996600"/>
    <a:srgbClr val="83B3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4131" autoAdjust="0"/>
  </p:normalViewPr>
  <p:slideViewPr>
    <p:cSldViewPr snapToGrid="0">
      <p:cViewPr varScale="1">
        <p:scale>
          <a:sx n="107" d="100"/>
          <a:sy n="107" d="100"/>
        </p:scale>
        <p:origin x="21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7E8C72D1-B6E2-4548-BDF3-9E58E2C2DCA2}"/>
              </a:ext>
            </a:extLst>
          </p:cNvPr>
          <p:cNvSpPr>
            <a:spLocks noGrp="1"/>
          </p:cNvSpPr>
          <p:nvPr>
            <p:ph type="hdr" sz="quarter"/>
          </p:nvPr>
        </p:nvSpPr>
        <p:spPr>
          <a:xfrm>
            <a:off x="0" y="0"/>
            <a:ext cx="2953226" cy="499091"/>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tr-TR"/>
          </a:p>
        </p:txBody>
      </p:sp>
      <p:sp>
        <p:nvSpPr>
          <p:cNvPr id="3" name="Veri Yer Tutucusu 2">
            <a:extLst>
              <a:ext uri="{FF2B5EF4-FFF2-40B4-BE49-F238E27FC236}">
                <a16:creationId xmlns:a16="http://schemas.microsoft.com/office/drawing/2014/main" id="{545372B3-197B-442A-B616-64A582F3ED88}"/>
              </a:ext>
            </a:extLst>
          </p:cNvPr>
          <p:cNvSpPr>
            <a:spLocks noGrp="1"/>
          </p:cNvSpPr>
          <p:nvPr>
            <p:ph type="dt" sz="quarter" idx="1"/>
          </p:nvPr>
        </p:nvSpPr>
        <p:spPr>
          <a:xfrm>
            <a:off x="3860335" y="0"/>
            <a:ext cx="2953226" cy="499091"/>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0D3140D-E250-45D5-906A-BFC51E6AE17E}" type="datetimeFigureOut">
              <a:rPr lang="tr-TR"/>
              <a:pPr>
                <a:defRPr/>
              </a:pPr>
              <a:t>8.02.2024</a:t>
            </a:fld>
            <a:endParaRPr lang="tr-TR"/>
          </a:p>
        </p:txBody>
      </p:sp>
      <p:sp>
        <p:nvSpPr>
          <p:cNvPr id="4" name="Alt Bilgi Yer Tutucusu 3">
            <a:extLst>
              <a:ext uri="{FF2B5EF4-FFF2-40B4-BE49-F238E27FC236}">
                <a16:creationId xmlns:a16="http://schemas.microsoft.com/office/drawing/2014/main" id="{3FD3A4FC-F38C-4904-9309-B13B2C94022D}"/>
              </a:ext>
            </a:extLst>
          </p:cNvPr>
          <p:cNvSpPr>
            <a:spLocks noGrp="1"/>
          </p:cNvSpPr>
          <p:nvPr>
            <p:ph type="ftr" sz="quarter" idx="2"/>
          </p:nvPr>
        </p:nvSpPr>
        <p:spPr>
          <a:xfrm>
            <a:off x="0" y="9448185"/>
            <a:ext cx="2953226" cy="49909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tr-TR"/>
          </a:p>
        </p:txBody>
      </p:sp>
      <p:sp>
        <p:nvSpPr>
          <p:cNvPr id="5" name="Slayt Numarası Yer Tutucusu 4">
            <a:extLst>
              <a:ext uri="{FF2B5EF4-FFF2-40B4-BE49-F238E27FC236}">
                <a16:creationId xmlns:a16="http://schemas.microsoft.com/office/drawing/2014/main" id="{A365D202-AAF1-4A4A-96FD-7EA99836D656}"/>
              </a:ext>
            </a:extLst>
          </p:cNvPr>
          <p:cNvSpPr>
            <a:spLocks noGrp="1"/>
          </p:cNvSpPr>
          <p:nvPr>
            <p:ph type="sldNum" sz="quarter" idx="3"/>
          </p:nvPr>
        </p:nvSpPr>
        <p:spPr>
          <a:xfrm>
            <a:off x="3860335" y="9448185"/>
            <a:ext cx="2953226" cy="49909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9F5DB12E-ACB1-430E-8A76-DD596D0DE018}" type="slidenum">
              <a:rPr lang="tr-TR" altLang="en-US"/>
              <a:pPr/>
              <a:t>‹#›</a:t>
            </a:fld>
            <a:endParaRPr lang="tr-TR"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00387951-048B-4D6E-8A0D-849E44FE3C06}"/>
              </a:ext>
            </a:extLst>
          </p:cNvPr>
          <p:cNvSpPr>
            <a:spLocks noGrp="1"/>
          </p:cNvSpPr>
          <p:nvPr>
            <p:ph type="hdr" sz="quarter"/>
          </p:nvPr>
        </p:nvSpPr>
        <p:spPr>
          <a:xfrm>
            <a:off x="0" y="0"/>
            <a:ext cx="2953226" cy="499091"/>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tr-TR"/>
          </a:p>
        </p:txBody>
      </p:sp>
      <p:sp>
        <p:nvSpPr>
          <p:cNvPr id="3" name="Veri Yer Tutucusu 2">
            <a:extLst>
              <a:ext uri="{FF2B5EF4-FFF2-40B4-BE49-F238E27FC236}">
                <a16:creationId xmlns:a16="http://schemas.microsoft.com/office/drawing/2014/main" id="{A16D2E72-D836-4DBA-A5C8-4067AA0EFB95}"/>
              </a:ext>
            </a:extLst>
          </p:cNvPr>
          <p:cNvSpPr>
            <a:spLocks noGrp="1"/>
          </p:cNvSpPr>
          <p:nvPr>
            <p:ph type="dt" idx="1"/>
          </p:nvPr>
        </p:nvSpPr>
        <p:spPr>
          <a:xfrm>
            <a:off x="3860335" y="0"/>
            <a:ext cx="2953226" cy="499091"/>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75E4AAD-4453-4CB2-915A-FF409C5913EB}" type="datetimeFigureOut">
              <a:rPr lang="tr-TR"/>
              <a:pPr>
                <a:defRPr/>
              </a:pPr>
              <a:t>8.02.2024</a:t>
            </a:fld>
            <a:endParaRPr lang="tr-TR"/>
          </a:p>
        </p:txBody>
      </p:sp>
      <p:sp>
        <p:nvSpPr>
          <p:cNvPr id="4" name="Slayt Resmi Yer Tutucusu 3">
            <a:extLst>
              <a:ext uri="{FF2B5EF4-FFF2-40B4-BE49-F238E27FC236}">
                <a16:creationId xmlns:a16="http://schemas.microsoft.com/office/drawing/2014/main" id="{B3C6AE9F-5BD7-4094-B894-A820987CEE66}"/>
              </a:ext>
            </a:extLst>
          </p:cNvPr>
          <p:cNvSpPr>
            <a:spLocks noGrp="1" noRot="1" noChangeAspect="1"/>
          </p:cNvSpPr>
          <p:nvPr>
            <p:ph type="sldImg" idx="2"/>
          </p:nvPr>
        </p:nvSpPr>
        <p:spPr>
          <a:xfrm>
            <a:off x="423863" y="1243013"/>
            <a:ext cx="5967412" cy="3357562"/>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a:extLst>
              <a:ext uri="{FF2B5EF4-FFF2-40B4-BE49-F238E27FC236}">
                <a16:creationId xmlns:a16="http://schemas.microsoft.com/office/drawing/2014/main" id="{74AFE4D9-C3E4-4D9D-80BA-7EC823BD1E97}"/>
              </a:ext>
            </a:extLst>
          </p:cNvPr>
          <p:cNvSpPr>
            <a:spLocks noGrp="1"/>
          </p:cNvSpPr>
          <p:nvPr>
            <p:ph type="body" sz="quarter" idx="3"/>
          </p:nvPr>
        </p:nvSpPr>
        <p:spPr>
          <a:xfrm>
            <a:off x="681514" y="4787126"/>
            <a:ext cx="5452110" cy="3916740"/>
          </a:xfrm>
          <a:prstGeom prst="rect">
            <a:avLst/>
          </a:prstGeom>
        </p:spPr>
        <p:txBody>
          <a:bodyPr vert="horz" lIns="91440" tIns="45720" rIns="91440" bIns="45720" rtlCol="0"/>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 Bilgi Yer Tutucusu 5">
            <a:extLst>
              <a:ext uri="{FF2B5EF4-FFF2-40B4-BE49-F238E27FC236}">
                <a16:creationId xmlns:a16="http://schemas.microsoft.com/office/drawing/2014/main" id="{8DB117E8-090D-456B-87B3-6C3728ACE8E5}"/>
              </a:ext>
            </a:extLst>
          </p:cNvPr>
          <p:cNvSpPr>
            <a:spLocks noGrp="1"/>
          </p:cNvSpPr>
          <p:nvPr>
            <p:ph type="ftr" sz="quarter" idx="4"/>
          </p:nvPr>
        </p:nvSpPr>
        <p:spPr>
          <a:xfrm>
            <a:off x="0" y="9448185"/>
            <a:ext cx="2953226" cy="49909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tr-TR"/>
          </a:p>
        </p:txBody>
      </p:sp>
      <p:sp>
        <p:nvSpPr>
          <p:cNvPr id="7" name="Slayt Numarası Yer Tutucusu 6">
            <a:extLst>
              <a:ext uri="{FF2B5EF4-FFF2-40B4-BE49-F238E27FC236}">
                <a16:creationId xmlns:a16="http://schemas.microsoft.com/office/drawing/2014/main" id="{E8259B26-325F-4A74-BB57-14CCD8FC1108}"/>
              </a:ext>
            </a:extLst>
          </p:cNvPr>
          <p:cNvSpPr>
            <a:spLocks noGrp="1"/>
          </p:cNvSpPr>
          <p:nvPr>
            <p:ph type="sldNum" sz="quarter" idx="5"/>
          </p:nvPr>
        </p:nvSpPr>
        <p:spPr>
          <a:xfrm>
            <a:off x="3860335" y="9448185"/>
            <a:ext cx="2953226" cy="49909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F6B53818-5FC9-4418-8CCE-39DDA4413EC7}" type="slidenum">
              <a:rPr lang="tr-TR" altLang="en-US"/>
              <a:pPr/>
              <a:t>‹#›</a:t>
            </a:fld>
            <a:endParaRPr lang="tr-TR"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ayt Resmi Yer Tutucusu 1">
            <a:extLst>
              <a:ext uri="{FF2B5EF4-FFF2-40B4-BE49-F238E27FC236}">
                <a16:creationId xmlns:a16="http://schemas.microsoft.com/office/drawing/2014/main" id="{9BB62BFB-4EFD-457C-8004-51A07A38DF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 Yer Tutucusu 2">
            <a:extLst>
              <a:ext uri="{FF2B5EF4-FFF2-40B4-BE49-F238E27FC236}">
                <a16:creationId xmlns:a16="http://schemas.microsoft.com/office/drawing/2014/main" id="{C90D149F-7856-4DEE-A1DE-045A5C7135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en-US"/>
          </a:p>
        </p:txBody>
      </p:sp>
      <p:sp>
        <p:nvSpPr>
          <p:cNvPr id="49156" name="Slayt Numarası Yer Tutucusu 3">
            <a:extLst>
              <a:ext uri="{FF2B5EF4-FFF2-40B4-BE49-F238E27FC236}">
                <a16:creationId xmlns:a16="http://schemas.microsoft.com/office/drawing/2014/main" id="{B7A371C6-0217-411B-822C-0D6C0B72ED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76AAC513-297B-437C-8363-67490FFE006F}" type="slidenum">
              <a:rPr lang="tr-TR" altLang="en-US">
                <a:latin typeface="Calibri" panose="020F0502020204030204" pitchFamily="34" charset="0"/>
              </a:rPr>
              <a:pPr/>
              <a:t>6</a:t>
            </a:fld>
            <a:endParaRPr lang="tr-TR"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6B53818-5FC9-4418-8CCE-39DDA4413EC7}" type="slidenum">
              <a:rPr lang="tr-TR" altLang="en-US" smtClean="0"/>
              <a:pPr/>
              <a:t>24</a:t>
            </a:fld>
            <a:endParaRPr lang="tr-TR" altLang="en-US"/>
          </a:p>
        </p:txBody>
      </p:sp>
    </p:spTree>
    <p:extLst>
      <p:ext uri="{BB962C8B-B14F-4D97-AF65-F5344CB8AC3E}">
        <p14:creationId xmlns:p14="http://schemas.microsoft.com/office/powerpoint/2010/main" val="1299088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6B53818-5FC9-4418-8CCE-39DDA4413EC7}" type="slidenum">
              <a:rPr lang="tr-TR" altLang="en-US" smtClean="0"/>
              <a:pPr/>
              <a:t>28</a:t>
            </a:fld>
            <a:endParaRPr lang="tr-TR" altLang="en-US"/>
          </a:p>
        </p:txBody>
      </p:sp>
    </p:spTree>
    <p:extLst>
      <p:ext uri="{BB962C8B-B14F-4D97-AF65-F5344CB8AC3E}">
        <p14:creationId xmlns:p14="http://schemas.microsoft.com/office/powerpoint/2010/main" val="2200278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pPr>
              <a:defRPr/>
            </a:pPr>
            <a:fld id="{7A3AE3CB-8B6B-4B34-84AB-561170868B4E}" type="datetime1">
              <a:rPr lang="en-GB" smtClean="0"/>
              <a:pPr>
                <a:defRPr/>
              </a:pPr>
              <a:t>08/02/2024</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3D8066BA-4D5B-41E1-AB54-F7674187428C}" type="slidenum">
              <a:rPr lang="en-GB" altLang="en-US" smtClean="0"/>
              <a:pPr/>
              <a:t>‹#›</a:t>
            </a:fld>
            <a:endParaRPr lang="en-GB" altLang="en-US"/>
          </a:p>
        </p:txBody>
      </p:sp>
    </p:spTree>
    <p:extLst>
      <p:ext uri="{BB962C8B-B14F-4D97-AF65-F5344CB8AC3E}">
        <p14:creationId xmlns:p14="http://schemas.microsoft.com/office/powerpoint/2010/main" val="876038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96C18E4C-B7C6-4B09-AE41-0AB1A94DB5F6}" type="datetime1">
              <a:rPr lang="en-GB" smtClean="0"/>
              <a:pPr>
                <a:defRPr/>
              </a:pPr>
              <a:t>08/02/2024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992F4349-3C4D-40AC-94F9-86744817AB02}" type="slidenum">
              <a:rPr lang="tr-TR" altLang="en-US" smtClean="0"/>
              <a:pPr/>
              <a:t>‹#›</a:t>
            </a:fld>
            <a:endParaRPr lang="tr-TR" altLang="en-US"/>
          </a:p>
        </p:txBody>
      </p:sp>
    </p:spTree>
    <p:extLst>
      <p:ext uri="{BB962C8B-B14F-4D97-AF65-F5344CB8AC3E}">
        <p14:creationId xmlns:p14="http://schemas.microsoft.com/office/powerpoint/2010/main" val="1997145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96C18E4C-B7C6-4B09-AE41-0AB1A94DB5F6}" type="datetime1">
              <a:rPr lang="en-GB" smtClean="0"/>
              <a:pPr>
                <a:defRPr/>
              </a:pPr>
              <a:t>08/02/2024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992F4349-3C4D-40AC-94F9-86744817AB02}" type="slidenum">
              <a:rPr lang="tr-TR" altLang="en-US" smtClean="0"/>
              <a:pPr/>
              <a:t>‹#›</a:t>
            </a:fld>
            <a:endParaRPr lang="tr-TR"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65475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96C18E4C-B7C6-4B09-AE41-0AB1A94DB5F6}" type="datetime1">
              <a:rPr lang="en-GB" smtClean="0"/>
              <a:pPr>
                <a:defRPr/>
              </a:pPr>
              <a:t>08/02/2024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992F4349-3C4D-40AC-94F9-86744817AB02}" type="slidenum">
              <a:rPr lang="tr-TR" altLang="en-US" smtClean="0"/>
              <a:pPr/>
              <a:t>‹#›</a:t>
            </a:fld>
            <a:endParaRPr lang="tr-TR" altLang="en-US"/>
          </a:p>
        </p:txBody>
      </p:sp>
    </p:spTree>
    <p:extLst>
      <p:ext uri="{BB962C8B-B14F-4D97-AF65-F5344CB8AC3E}">
        <p14:creationId xmlns:p14="http://schemas.microsoft.com/office/powerpoint/2010/main" val="1001501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96C18E4C-B7C6-4B09-AE41-0AB1A94DB5F6}" type="datetime1">
              <a:rPr lang="en-GB" smtClean="0"/>
              <a:pPr>
                <a:defRPr/>
              </a:pPr>
              <a:t>08/02/2024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992F4349-3C4D-40AC-94F9-86744817AB02}" type="slidenum">
              <a:rPr lang="tr-TR" altLang="en-US" smtClean="0"/>
              <a:pPr/>
              <a:t>‹#›</a:t>
            </a:fld>
            <a:endParaRPr lang="tr-TR"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8973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96C18E4C-B7C6-4B09-AE41-0AB1A94DB5F6}" type="datetime1">
              <a:rPr lang="en-GB" smtClean="0"/>
              <a:pPr>
                <a:defRPr/>
              </a:pPr>
              <a:t>08/02/2024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992F4349-3C4D-40AC-94F9-86744817AB02}" type="slidenum">
              <a:rPr lang="tr-TR" altLang="en-US" smtClean="0"/>
              <a:pPr/>
              <a:t>‹#›</a:t>
            </a:fld>
            <a:endParaRPr lang="tr-TR" altLang="en-US"/>
          </a:p>
        </p:txBody>
      </p:sp>
    </p:spTree>
    <p:extLst>
      <p:ext uri="{BB962C8B-B14F-4D97-AF65-F5344CB8AC3E}">
        <p14:creationId xmlns:p14="http://schemas.microsoft.com/office/powerpoint/2010/main" val="3274914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6C18E4C-B7C6-4B09-AE41-0AB1A94DB5F6}" type="datetime1">
              <a:rPr lang="en-GB" smtClean="0"/>
              <a:pPr>
                <a:defRPr/>
              </a:pPr>
              <a:t>08/02/2024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992F4349-3C4D-40AC-94F9-86744817AB02}" type="slidenum">
              <a:rPr lang="tr-TR" altLang="en-US" smtClean="0"/>
              <a:pPr/>
              <a:t>‹#›</a:t>
            </a:fld>
            <a:endParaRPr lang="tr-TR" altLang="en-US"/>
          </a:p>
        </p:txBody>
      </p:sp>
    </p:spTree>
    <p:extLst>
      <p:ext uri="{BB962C8B-B14F-4D97-AF65-F5344CB8AC3E}">
        <p14:creationId xmlns:p14="http://schemas.microsoft.com/office/powerpoint/2010/main" val="345616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6C18E4C-B7C6-4B09-AE41-0AB1A94DB5F6}" type="datetime1">
              <a:rPr lang="en-GB" smtClean="0"/>
              <a:pPr>
                <a:defRPr/>
              </a:pPr>
              <a:t>08/02/2024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992F4349-3C4D-40AC-94F9-86744817AB02}" type="slidenum">
              <a:rPr lang="tr-TR" altLang="en-US" smtClean="0"/>
              <a:pPr/>
              <a:t>‹#›</a:t>
            </a:fld>
            <a:endParaRPr lang="tr-TR" altLang="en-US"/>
          </a:p>
        </p:txBody>
      </p:sp>
    </p:spTree>
    <p:extLst>
      <p:ext uri="{BB962C8B-B14F-4D97-AF65-F5344CB8AC3E}">
        <p14:creationId xmlns:p14="http://schemas.microsoft.com/office/powerpoint/2010/main" val="1866405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6C18E4C-B7C6-4B09-AE41-0AB1A94DB5F6}" type="datetime1">
              <a:rPr lang="en-GB" smtClean="0"/>
              <a:pPr>
                <a:defRPr/>
              </a:pPr>
              <a:t>08/02/2024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992F4349-3C4D-40AC-94F9-86744817AB02}" type="slidenum">
              <a:rPr lang="tr-TR" altLang="en-US" smtClean="0"/>
              <a:pPr/>
              <a:t>‹#›</a:t>
            </a:fld>
            <a:endParaRPr lang="tr-TR" altLang="en-US"/>
          </a:p>
        </p:txBody>
      </p:sp>
    </p:spTree>
    <p:extLst>
      <p:ext uri="{BB962C8B-B14F-4D97-AF65-F5344CB8AC3E}">
        <p14:creationId xmlns:p14="http://schemas.microsoft.com/office/powerpoint/2010/main" val="2571913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6C18E4C-B7C6-4B09-AE41-0AB1A94DB5F6}" type="datetime1">
              <a:rPr lang="en-GB" smtClean="0"/>
              <a:pPr>
                <a:defRPr/>
              </a:pPr>
              <a:t>08/02/2024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992F4349-3C4D-40AC-94F9-86744817AB02}" type="slidenum">
              <a:rPr lang="tr-TR" altLang="en-US" smtClean="0"/>
              <a:pPr/>
              <a:t>‹#›</a:t>
            </a:fld>
            <a:endParaRPr lang="tr-TR" altLang="en-US"/>
          </a:p>
        </p:txBody>
      </p:sp>
    </p:spTree>
    <p:extLst>
      <p:ext uri="{BB962C8B-B14F-4D97-AF65-F5344CB8AC3E}">
        <p14:creationId xmlns:p14="http://schemas.microsoft.com/office/powerpoint/2010/main" val="4246588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96C18E4C-B7C6-4B09-AE41-0AB1A94DB5F6}" type="datetime1">
              <a:rPr lang="en-GB" smtClean="0"/>
              <a:pPr>
                <a:defRPr/>
              </a:pPr>
              <a:t>08/02/2024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992F4349-3C4D-40AC-94F9-86744817AB02}" type="slidenum">
              <a:rPr lang="tr-TR" altLang="en-US" smtClean="0"/>
              <a:pPr/>
              <a:t>‹#›</a:t>
            </a:fld>
            <a:endParaRPr lang="tr-TR" altLang="en-US"/>
          </a:p>
        </p:txBody>
      </p:sp>
    </p:spTree>
    <p:extLst>
      <p:ext uri="{BB962C8B-B14F-4D97-AF65-F5344CB8AC3E}">
        <p14:creationId xmlns:p14="http://schemas.microsoft.com/office/powerpoint/2010/main" val="121809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96C18E4C-B7C6-4B09-AE41-0AB1A94DB5F6}" type="datetime1">
              <a:rPr lang="en-GB" smtClean="0"/>
              <a:pPr>
                <a:defRPr/>
              </a:pPr>
              <a:t>08/02/2024</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fld id="{992F4349-3C4D-40AC-94F9-86744817AB02}" type="slidenum">
              <a:rPr lang="tr-TR" altLang="en-US" smtClean="0"/>
              <a:pPr/>
              <a:t>‹#›</a:t>
            </a:fld>
            <a:endParaRPr lang="tr-TR" altLang="en-US"/>
          </a:p>
        </p:txBody>
      </p:sp>
    </p:spTree>
    <p:extLst>
      <p:ext uri="{BB962C8B-B14F-4D97-AF65-F5344CB8AC3E}">
        <p14:creationId xmlns:p14="http://schemas.microsoft.com/office/powerpoint/2010/main" val="991118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96C18E4C-B7C6-4B09-AE41-0AB1A94DB5F6}" type="datetime1">
              <a:rPr lang="en-GB" smtClean="0"/>
              <a:pPr>
                <a:defRPr/>
              </a:pPr>
              <a:t>08/02/2024</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fld id="{992F4349-3C4D-40AC-94F9-86744817AB02}" type="slidenum">
              <a:rPr lang="tr-TR" altLang="en-US" smtClean="0"/>
              <a:pPr/>
              <a:t>‹#›</a:t>
            </a:fld>
            <a:endParaRPr lang="tr-TR" altLang="en-US"/>
          </a:p>
        </p:txBody>
      </p:sp>
    </p:spTree>
    <p:extLst>
      <p:ext uri="{BB962C8B-B14F-4D97-AF65-F5344CB8AC3E}">
        <p14:creationId xmlns:p14="http://schemas.microsoft.com/office/powerpoint/2010/main" val="3202480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0D70642C-8C19-4657-844A-48DB14E3FC42}" type="datetime1">
              <a:rPr lang="en-GB" smtClean="0"/>
              <a:pPr>
                <a:defRPr/>
              </a:pPr>
              <a:t>08/02/2024</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fld id="{C687F37D-63D4-4934-B31C-D4E625475244}" type="slidenum">
              <a:rPr lang="tr-TR" altLang="en-US" smtClean="0"/>
              <a:pPr/>
              <a:t>‹#›</a:t>
            </a:fld>
            <a:endParaRPr lang="tr-TR" altLang="en-US"/>
          </a:p>
        </p:txBody>
      </p:sp>
    </p:spTree>
    <p:extLst>
      <p:ext uri="{BB962C8B-B14F-4D97-AF65-F5344CB8AC3E}">
        <p14:creationId xmlns:p14="http://schemas.microsoft.com/office/powerpoint/2010/main" val="1043650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A913D90-7048-400B-9E01-DFD66FE32C89}" type="datetime1">
              <a:rPr lang="en-GB" smtClean="0"/>
              <a:pPr>
                <a:defRPr/>
              </a:pPr>
              <a:t>08/02/2024</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fld id="{4A4D35FF-2E74-4839-A853-D7A644CB55B2}" type="slidenum">
              <a:rPr lang="tr-TR" altLang="en-US" smtClean="0"/>
              <a:pPr/>
              <a:t>‹#›</a:t>
            </a:fld>
            <a:endParaRPr lang="tr-TR" altLang="en-US"/>
          </a:p>
        </p:txBody>
      </p:sp>
    </p:spTree>
    <p:extLst>
      <p:ext uri="{BB962C8B-B14F-4D97-AF65-F5344CB8AC3E}">
        <p14:creationId xmlns:p14="http://schemas.microsoft.com/office/powerpoint/2010/main" val="816442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96C18E4C-B7C6-4B09-AE41-0AB1A94DB5F6}" type="datetime1">
              <a:rPr lang="en-GB" smtClean="0"/>
              <a:pPr>
                <a:defRPr/>
              </a:pPr>
              <a:t>08/02/2024</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fld id="{992F4349-3C4D-40AC-94F9-86744817AB02}" type="slidenum">
              <a:rPr lang="tr-TR" altLang="en-US" smtClean="0"/>
              <a:pPr/>
              <a:t>‹#›</a:t>
            </a:fld>
            <a:endParaRPr lang="tr-TR" altLang="en-US"/>
          </a:p>
        </p:txBody>
      </p:sp>
    </p:spTree>
    <p:extLst>
      <p:ext uri="{BB962C8B-B14F-4D97-AF65-F5344CB8AC3E}">
        <p14:creationId xmlns:p14="http://schemas.microsoft.com/office/powerpoint/2010/main" val="3905993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84218484-B83A-4841-BD0E-3483C47C5C76}" type="datetime1">
              <a:rPr lang="en-GB" smtClean="0"/>
              <a:pPr>
                <a:defRPr/>
              </a:pPr>
              <a:t>08/02/2024</a:t>
            </a:fld>
            <a:endParaRPr lang="tr-T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6B0F9DF-F97D-4A88-BAD3-5DA055E4AA84}" type="slidenum">
              <a:rPr lang="tr-TR" altLang="en-US" smtClean="0"/>
              <a:pPr/>
              <a:t>‹#›</a:t>
            </a:fld>
            <a:endParaRPr lang="tr-TR" altLang="en-US"/>
          </a:p>
        </p:txBody>
      </p:sp>
    </p:spTree>
    <p:extLst>
      <p:ext uri="{BB962C8B-B14F-4D97-AF65-F5344CB8AC3E}">
        <p14:creationId xmlns:p14="http://schemas.microsoft.com/office/powerpoint/2010/main" val="2890378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6C18E4C-B7C6-4B09-AE41-0AB1A94DB5F6}" type="datetime1">
              <a:rPr lang="en-GB" smtClean="0"/>
              <a:pPr>
                <a:defRPr/>
              </a:pPr>
              <a:t>08/02/2024</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92F4349-3C4D-40AC-94F9-86744817AB02}" type="slidenum">
              <a:rPr lang="tr-TR" altLang="en-US" smtClean="0"/>
              <a:pPr/>
              <a:t>‹#›</a:t>
            </a:fld>
            <a:endParaRPr lang="tr-TR" altLang="en-US"/>
          </a:p>
        </p:txBody>
      </p:sp>
    </p:spTree>
    <p:extLst>
      <p:ext uri="{BB962C8B-B14F-4D97-AF65-F5344CB8AC3E}">
        <p14:creationId xmlns:p14="http://schemas.microsoft.com/office/powerpoint/2010/main" val="1940564652"/>
      </p:ext>
    </p:extLst>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8" r:id="rId4"/>
    <p:sldLayoutId id="2147484439" r:id="rId5"/>
    <p:sldLayoutId id="2147484440" r:id="rId6"/>
    <p:sldLayoutId id="2147484441" r:id="rId7"/>
    <p:sldLayoutId id="2147484442" r:id="rId8"/>
    <p:sldLayoutId id="2147484443" r:id="rId9"/>
    <p:sldLayoutId id="2147484444" r:id="rId10"/>
    <p:sldLayoutId id="2147484445" r:id="rId11"/>
    <p:sldLayoutId id="2147484446" r:id="rId12"/>
    <p:sldLayoutId id="2147484447" r:id="rId13"/>
    <p:sldLayoutId id="2147484448" r:id="rId14"/>
    <p:sldLayoutId id="2147484449" r:id="rId15"/>
    <p:sldLayoutId id="2147484450" r:id="rId16"/>
    <p:sldLayoutId id="2147484451" r:id="rId17"/>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170" name="Slayt Numarası Yer Tutucusu 2">
            <a:extLst>
              <a:ext uri="{FF2B5EF4-FFF2-40B4-BE49-F238E27FC236}">
                <a16:creationId xmlns:a16="http://schemas.microsoft.com/office/drawing/2014/main" id="{3CBF480A-BC4B-489B-A795-A4E096E3058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3AAD4048-FD60-4DAE-ABB2-55A287DEAC65}" type="slidenum">
              <a:rPr lang="en-GB" altLang="en-US">
                <a:solidFill>
                  <a:schemeClr val="accent1"/>
                </a:solidFill>
              </a:rPr>
              <a:pPr/>
              <a:t>1</a:t>
            </a:fld>
            <a:endParaRPr lang="en-GB" altLang="en-US">
              <a:solidFill>
                <a:schemeClr val="accent1"/>
              </a:solidFill>
            </a:endParaRPr>
          </a:p>
        </p:txBody>
      </p:sp>
      <p:sp>
        <p:nvSpPr>
          <p:cNvPr id="7" name="Başlık 1">
            <a:extLst>
              <a:ext uri="{FF2B5EF4-FFF2-40B4-BE49-F238E27FC236}">
                <a16:creationId xmlns:a16="http://schemas.microsoft.com/office/drawing/2014/main" id="{EC8B4940-7264-4A01-A6C5-A70678DF3B5C}"/>
              </a:ext>
            </a:extLst>
          </p:cNvPr>
          <p:cNvSpPr txBox="1">
            <a:spLocks/>
          </p:cNvSpPr>
          <p:nvPr/>
        </p:nvSpPr>
        <p:spPr>
          <a:xfrm>
            <a:off x="7189355" y="4464765"/>
            <a:ext cx="3320144" cy="590825"/>
          </a:xfrm>
          <a:prstGeom prst="parallelogram">
            <a:avLst/>
          </a:prstGeom>
          <a:noFill/>
          <a:ln>
            <a:noFill/>
          </a:ln>
        </p:spPr>
        <p:style>
          <a:lnRef idx="0">
            <a:schemeClr val="accent3"/>
          </a:lnRef>
          <a:fillRef idx="3">
            <a:schemeClr val="accent3"/>
          </a:fillRef>
          <a:effectRef idx="3">
            <a:schemeClr val="accent3"/>
          </a:effectRef>
          <a:fontRef idx="minor">
            <a:schemeClr val="lt1"/>
          </a:fontRef>
        </p:style>
        <p:txBody>
          <a:bodyPr anchor="ctr"/>
          <a:lstStyle>
            <a:lvl1pPr algn="ctr" defTabSz="457200" rtl="0" eaLnBrk="1" latinLnBrk="0" hangingPunct="1">
              <a:spcBef>
                <a:spcPct val="0"/>
              </a:spcBef>
              <a:buNone/>
              <a:defRPr sz="4000" kern="1200" cap="none">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defRPr/>
            </a:pPr>
            <a:endParaRPr lang="tr-TR" sz="2800" b="1" dirty="0">
              <a:solidFill>
                <a:schemeClr val="accent2">
                  <a:lumMod val="50000"/>
                </a:schemeClr>
              </a:solidFill>
              <a:latin typeface="+mj-lt"/>
            </a:endParaRPr>
          </a:p>
        </p:txBody>
      </p:sp>
      <p:pic>
        <p:nvPicPr>
          <p:cNvPr id="8199" name="Picture 7" descr="bireysel eğitim ile ilgili görsel sonucu">
            <a:extLst>
              <a:ext uri="{FF2B5EF4-FFF2-40B4-BE49-F238E27FC236}">
                <a16:creationId xmlns:a16="http://schemas.microsoft.com/office/drawing/2014/main" id="{B264D3F0-A3CF-45B8-B1B8-3BE446CDD3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480" y="1394234"/>
            <a:ext cx="5967656" cy="38314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Başlık 1">
            <a:extLst>
              <a:ext uri="{FF2B5EF4-FFF2-40B4-BE49-F238E27FC236}">
                <a16:creationId xmlns:a16="http://schemas.microsoft.com/office/drawing/2014/main" id="{BF19592F-7715-45F9-9B07-AD4BBCD16ABC}"/>
              </a:ext>
            </a:extLst>
          </p:cNvPr>
          <p:cNvSpPr txBox="1">
            <a:spLocks/>
          </p:cNvSpPr>
          <p:nvPr/>
        </p:nvSpPr>
        <p:spPr>
          <a:xfrm>
            <a:off x="-188446" y="220355"/>
            <a:ext cx="8114647" cy="1032521"/>
          </a:xfrm>
          <a:prstGeom prst="parallelogram">
            <a:avLst/>
          </a:prstGeom>
          <a:solidFill>
            <a:srgbClr val="FFC000"/>
          </a:solidFill>
          <a:ln>
            <a:solidFill>
              <a:schemeClr val="bg1"/>
            </a:solidFill>
          </a:ln>
        </p:spPr>
        <p:style>
          <a:lnRef idx="0">
            <a:schemeClr val="accent1"/>
          </a:lnRef>
          <a:fillRef idx="3">
            <a:schemeClr val="accent1"/>
          </a:fillRef>
          <a:effectRef idx="3">
            <a:schemeClr val="accent1"/>
          </a:effectRef>
          <a:fontRef idx="minor">
            <a:schemeClr val="lt1"/>
          </a:fontRef>
        </p:style>
        <p:txBody>
          <a:bodyPr anchor="ctr"/>
          <a:lstStyle>
            <a:lvl1pPr algn="ctr" defTabSz="457200" rtl="0" eaLnBrk="1" latinLnBrk="0" hangingPunct="1">
              <a:spcBef>
                <a:spcPct val="0"/>
              </a:spcBef>
              <a:buNone/>
              <a:defRPr sz="4000" kern="1200" cap="none">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l">
              <a:defRPr/>
            </a:pPr>
            <a:r>
              <a:rPr lang="tr-TR" sz="4800" b="1" dirty="0">
                <a:solidFill>
                  <a:schemeClr val="accent2">
                    <a:lumMod val="50000"/>
                  </a:schemeClr>
                </a:solidFill>
                <a:effectLst>
                  <a:outerShdw blurRad="38100" dist="38100" dir="2700000" algn="tl">
                    <a:srgbClr val="000000">
                      <a:alpha val="43137"/>
                    </a:srgbClr>
                  </a:outerShdw>
                </a:effectLst>
                <a:latin typeface="+mj-lt"/>
              </a:rPr>
              <a:t>DESTEK EĞİTİM ODASI</a:t>
            </a:r>
          </a:p>
        </p:txBody>
      </p:sp>
      <p:pic>
        <p:nvPicPr>
          <p:cNvPr id="2" name="Resim 1"/>
          <p:cNvPicPr>
            <a:picLocks noChangeAspect="1"/>
          </p:cNvPicPr>
          <p:nvPr/>
        </p:nvPicPr>
        <p:blipFill>
          <a:blip r:embed="rId3"/>
          <a:stretch>
            <a:fillRect/>
          </a:stretch>
        </p:blipFill>
        <p:spPr>
          <a:xfrm>
            <a:off x="259419" y="5367015"/>
            <a:ext cx="8590008" cy="920576"/>
          </a:xfrm>
          <a:prstGeom prst="rect">
            <a:avLst/>
          </a:prstGeom>
        </p:spPr>
      </p:pic>
      <p:sp>
        <p:nvSpPr>
          <p:cNvPr id="3" name="Metin kutusu 2"/>
          <p:cNvSpPr txBox="1"/>
          <p:nvPr/>
        </p:nvSpPr>
        <p:spPr>
          <a:xfrm>
            <a:off x="5124261" y="6287591"/>
            <a:ext cx="3044873" cy="369332"/>
          </a:xfrm>
          <a:prstGeom prst="rect">
            <a:avLst/>
          </a:prstGeom>
          <a:noFill/>
          <a:ln>
            <a:noFill/>
          </a:ln>
        </p:spPr>
        <p:txBody>
          <a:bodyPr wrap="square" rtlCol="0">
            <a:spAutoFit/>
          </a:bodyPr>
          <a:lstStyle/>
          <a:p>
            <a:r>
              <a:rPr lang="tr-TR" b="1" dirty="0" smtClean="0"/>
              <a:t>HAZIRLAYAN: SEDA KAYKU</a:t>
            </a:r>
            <a:endParaRPr lang="tr-TR" b="1" dirty="0"/>
          </a:p>
        </p:txBody>
      </p:sp>
      <p:sp>
        <p:nvSpPr>
          <p:cNvPr id="4" name="Yuvarlatılmış Dikdörtgen 3"/>
          <p:cNvSpPr/>
          <p:nvPr/>
        </p:nvSpPr>
        <p:spPr>
          <a:xfrm>
            <a:off x="5124261" y="6222450"/>
            <a:ext cx="3395050" cy="4119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2.png">
            <a:extLst>
              <a:ext uri="{FF2B5EF4-FFF2-40B4-BE49-F238E27FC236}">
                <a16:creationId xmlns:a16="http://schemas.microsoft.com/office/drawing/2014/main" id="{1ABAEFC7-7D2D-42D5-B161-955C827F04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5738"/>
            <a:ext cx="1087755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7412" name="AutoShape 4">
            <a:extLst>
              <a:ext uri="{FF2B5EF4-FFF2-40B4-BE49-F238E27FC236}">
                <a16:creationId xmlns:a16="http://schemas.microsoft.com/office/drawing/2014/main" id="{850A6BED-7E46-43ED-A18C-5E54A2FD6243}"/>
              </a:ext>
            </a:extLst>
          </p:cNvPr>
          <p:cNvSpPr>
            <a:spLocks/>
          </p:cNvSpPr>
          <p:nvPr/>
        </p:nvSpPr>
        <p:spPr bwMode="auto">
          <a:xfrm>
            <a:off x="825500" y="185738"/>
            <a:ext cx="9226550" cy="15081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p>
            <a:pPr marL="342900" indent="-342900" eaLnBrk="1" hangingPunct="1">
              <a:defRPr/>
            </a:pPr>
            <a:endParaRPr lang="tr-TR">
              <a:solidFill>
                <a:srgbClr val="000000"/>
              </a:solidFill>
              <a:latin typeface="Calibri" pitchFamily="34" charset="0"/>
              <a:cs typeface="Helvetica" pitchFamily="34" charset="0"/>
              <a:sym typeface="Calibri" pitchFamily="34" charset="0"/>
            </a:endParaRPr>
          </a:p>
          <a:p>
            <a:pPr marL="342900" indent="-342900" algn="ctr" eaLnBrk="1" hangingPunct="1">
              <a:defRPr/>
            </a:pPr>
            <a:r>
              <a:rPr lang="tr-TR" sz="4000" b="1">
                <a:solidFill>
                  <a:srgbClr val="000000"/>
                </a:solidFill>
                <a:effectLst>
                  <a:outerShdw blurRad="38100" dist="38100" dir="2700000" algn="tl">
                    <a:srgbClr val="C0C0C0"/>
                  </a:outerShdw>
                </a:effectLst>
                <a:latin typeface="Calibri" pitchFamily="34" charset="0"/>
                <a:cs typeface="Helvetica" pitchFamily="34" charset="0"/>
                <a:sym typeface="Calibri" pitchFamily="34" charset="0"/>
              </a:rPr>
              <a:t>Destek Eğitim Odasında Öğrenciler Grup Oluşturularak Eğitim Verilebilir mi? </a:t>
            </a:r>
          </a:p>
        </p:txBody>
      </p:sp>
      <p:sp>
        <p:nvSpPr>
          <p:cNvPr id="17413" name="İçerik Yer Tutucusu 2">
            <a:extLst>
              <a:ext uri="{FF2B5EF4-FFF2-40B4-BE49-F238E27FC236}">
                <a16:creationId xmlns:a16="http://schemas.microsoft.com/office/drawing/2014/main" id="{D3F40771-3E9F-4708-9C70-1AC43ED8C5BF}"/>
              </a:ext>
            </a:extLst>
          </p:cNvPr>
          <p:cNvSpPr>
            <a:spLocks noGrp="1"/>
          </p:cNvSpPr>
          <p:nvPr>
            <p:ph sz="quarter" idx="13"/>
          </p:nvPr>
        </p:nvSpPr>
        <p:spPr>
          <a:xfrm>
            <a:off x="825500" y="2932113"/>
            <a:ext cx="9226550" cy="3279775"/>
          </a:xfrm>
        </p:spPr>
        <p:txBody>
          <a:bodyPr rtlCol="0">
            <a:normAutofit/>
          </a:bodyPr>
          <a:lstStyle/>
          <a:p>
            <a:pPr eaLnBrk="1" fontAlgn="auto" hangingPunct="1">
              <a:spcAft>
                <a:spcPts val="0"/>
              </a:spcAft>
              <a:defRPr/>
            </a:pPr>
            <a:r>
              <a:rPr lang="tr-TR" altLang="tr-TR" sz="2000" b="1" dirty="0">
                <a:solidFill>
                  <a:schemeClr val="accent2">
                    <a:lumMod val="75000"/>
                  </a:schemeClr>
                </a:solidFill>
              </a:rPr>
              <a:t>Destek Eğitim Odasında Öğrencilerin Eğitim Performansları Dikkate Alınarak </a:t>
            </a:r>
            <a:r>
              <a:rPr lang="tr-TR" altLang="tr-TR" sz="2000" b="1" dirty="0">
                <a:solidFill>
                  <a:srgbClr val="FF0000"/>
                </a:solidFill>
              </a:rPr>
              <a:t>Birebir Eğitim </a:t>
            </a:r>
            <a:r>
              <a:rPr lang="tr-TR" altLang="tr-TR" sz="2000" b="1" dirty="0">
                <a:solidFill>
                  <a:schemeClr val="accent2">
                    <a:lumMod val="75000"/>
                  </a:schemeClr>
                </a:solidFill>
              </a:rPr>
              <a:t>Yapılır.</a:t>
            </a:r>
          </a:p>
          <a:p>
            <a:pPr eaLnBrk="1" fontAlgn="auto" hangingPunct="1">
              <a:spcAft>
                <a:spcPts val="0"/>
              </a:spcAft>
              <a:defRPr/>
            </a:pPr>
            <a:r>
              <a:rPr lang="tr-TR" altLang="tr-TR" sz="2000" b="1" dirty="0">
                <a:solidFill>
                  <a:schemeClr val="accent2">
                    <a:lumMod val="75000"/>
                  </a:schemeClr>
                </a:solidFill>
              </a:rPr>
              <a:t>Ancak; </a:t>
            </a:r>
            <a:r>
              <a:rPr lang="tr-TR" altLang="tr-TR" sz="2000" b="1" dirty="0" err="1">
                <a:solidFill>
                  <a:schemeClr val="accent2">
                    <a:lumMod val="75000"/>
                  </a:schemeClr>
                </a:solidFill>
              </a:rPr>
              <a:t>Bep</a:t>
            </a:r>
            <a:r>
              <a:rPr lang="tr-TR" altLang="tr-TR" sz="2000" b="1" dirty="0">
                <a:solidFill>
                  <a:schemeClr val="accent2">
                    <a:lumMod val="75000"/>
                  </a:schemeClr>
                </a:solidFill>
              </a:rPr>
              <a:t> Geliştirme Birimi Gerektiğinde Eğitim Performansı Aynı Seviyede Olan Öğrencilerle Birebir Eğitimin Yanında </a:t>
            </a:r>
            <a:r>
              <a:rPr lang="tr-TR" altLang="tr-TR" sz="2000" b="1" dirty="0" smtClean="0">
                <a:solidFill>
                  <a:schemeClr val="accent2">
                    <a:lumMod val="75000"/>
                  </a:schemeClr>
                </a:solidFill>
              </a:rPr>
              <a:t>e</a:t>
            </a:r>
            <a:r>
              <a:rPr lang="tr-TR" altLang="tr-TR" sz="2000" b="1" dirty="0" smtClean="0">
                <a:solidFill>
                  <a:srgbClr val="FF0000"/>
                </a:solidFill>
              </a:rPr>
              <a:t>n fazla </a:t>
            </a:r>
            <a:r>
              <a:rPr lang="tr-TR" altLang="tr-TR" sz="2000" b="1" dirty="0">
                <a:solidFill>
                  <a:srgbClr val="FF0000"/>
                </a:solidFill>
              </a:rPr>
              <a:t>3 ö</a:t>
            </a:r>
            <a:r>
              <a:rPr lang="tr-TR" altLang="tr-TR" sz="2000" b="1" dirty="0" smtClean="0">
                <a:solidFill>
                  <a:srgbClr val="FF0000"/>
                </a:solidFill>
              </a:rPr>
              <a:t>ğrencinin </a:t>
            </a:r>
            <a:r>
              <a:rPr lang="tr-TR" altLang="tr-TR" sz="2000" b="1" dirty="0">
                <a:solidFill>
                  <a:schemeClr val="accent2">
                    <a:lumMod val="75000"/>
                  </a:schemeClr>
                </a:solidFill>
              </a:rPr>
              <a:t>b</a:t>
            </a:r>
            <a:r>
              <a:rPr lang="tr-TR" altLang="tr-TR" sz="2000" b="1" dirty="0" smtClean="0">
                <a:solidFill>
                  <a:schemeClr val="accent2">
                    <a:lumMod val="75000"/>
                  </a:schemeClr>
                </a:solidFill>
              </a:rPr>
              <a:t>ir arada </a:t>
            </a:r>
            <a:r>
              <a:rPr lang="tr-TR" altLang="tr-TR" sz="2000" b="1" dirty="0">
                <a:solidFill>
                  <a:schemeClr val="accent2">
                    <a:lumMod val="75000"/>
                  </a:schemeClr>
                </a:solidFill>
              </a:rPr>
              <a:t>Eğitim Alacağı Grup Eğitimi Yapılması İçin </a:t>
            </a:r>
            <a:r>
              <a:rPr lang="tr-TR" altLang="tr-TR" sz="2000" b="1" dirty="0" smtClean="0">
                <a:solidFill>
                  <a:schemeClr val="accent2">
                    <a:lumMod val="75000"/>
                  </a:schemeClr>
                </a:solidFill>
              </a:rPr>
              <a:t>de </a:t>
            </a:r>
            <a:r>
              <a:rPr lang="tr-TR" altLang="tr-TR" sz="2000" b="1" dirty="0">
                <a:solidFill>
                  <a:schemeClr val="accent2">
                    <a:lumMod val="75000"/>
                  </a:schemeClr>
                </a:solidFill>
              </a:rPr>
              <a:t>Karar </a:t>
            </a:r>
            <a:r>
              <a:rPr lang="tr-TR" altLang="tr-TR" sz="2000" b="1" dirty="0" smtClean="0">
                <a:solidFill>
                  <a:schemeClr val="accent2">
                    <a:lumMod val="75000"/>
                  </a:schemeClr>
                </a:solidFill>
              </a:rPr>
              <a:t>verebilir.</a:t>
            </a:r>
          </a:p>
          <a:p>
            <a:pPr eaLnBrk="1" fontAlgn="auto" hangingPunct="1">
              <a:spcAft>
                <a:spcPts val="0"/>
              </a:spcAft>
              <a:defRPr/>
            </a:pPr>
            <a:endParaRPr lang="tr-TR" altLang="tr-TR" sz="2000" b="1" dirty="0">
              <a:solidFill>
                <a:schemeClr val="accent2">
                  <a:lumMod val="75000"/>
                </a:schemeClr>
              </a:solidFill>
            </a:endParaRPr>
          </a:p>
        </p:txBody>
      </p:sp>
      <p:sp>
        <p:nvSpPr>
          <p:cNvPr id="20485" name="Slayt Numarası Yer Tutucusu 1">
            <a:extLst>
              <a:ext uri="{FF2B5EF4-FFF2-40B4-BE49-F238E27FC236}">
                <a16:creationId xmlns:a16="http://schemas.microsoft.com/office/drawing/2014/main" id="{B6D3BA0C-7CEA-4B35-B325-C5E125326A54}"/>
              </a:ext>
            </a:extLst>
          </p:cNvPr>
          <p:cNvSpPr>
            <a:spLocks noGrp="1"/>
          </p:cNvSpPr>
          <p:nvPr>
            <p:ph type="sldNum" sz="quarter" idx="12"/>
          </p:nvPr>
        </p:nvSpPr>
        <p:spPr bwMode="auto">
          <a:xfrm>
            <a:off x="11037888" y="752475"/>
            <a:ext cx="1154112" cy="109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95E50098-67DD-4DB4-8090-07617332E37C}" type="slidenum">
              <a:rPr lang="tr-TR" altLang="en-US">
                <a:solidFill>
                  <a:schemeClr val="accent1"/>
                </a:solidFill>
              </a:rPr>
              <a:pPr/>
              <a:t>10</a:t>
            </a:fld>
            <a:endParaRPr lang="tr-TR" altLang="en-US">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2.png">
            <a:extLst>
              <a:ext uri="{FF2B5EF4-FFF2-40B4-BE49-F238E27FC236}">
                <a16:creationId xmlns:a16="http://schemas.microsoft.com/office/drawing/2014/main" id="{7B055449-DA96-4263-B2A5-66DCA71998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6688"/>
            <a:ext cx="11614150"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0484" name="AutoShape 4">
            <a:extLst>
              <a:ext uri="{FF2B5EF4-FFF2-40B4-BE49-F238E27FC236}">
                <a16:creationId xmlns:a16="http://schemas.microsoft.com/office/drawing/2014/main" id="{EB5868B1-F88F-45A6-8DA8-FF9543DECD67}"/>
              </a:ext>
            </a:extLst>
          </p:cNvPr>
          <p:cNvSpPr>
            <a:spLocks/>
          </p:cNvSpPr>
          <p:nvPr/>
        </p:nvSpPr>
        <p:spPr bwMode="auto">
          <a:xfrm>
            <a:off x="1162050" y="344488"/>
            <a:ext cx="9939338" cy="10588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p>
            <a:pPr eaLnBrk="1" hangingPunct="1">
              <a:defRPr/>
            </a:pPr>
            <a:r>
              <a:rPr lang="tr-TR" sz="4000" b="1">
                <a:solidFill>
                  <a:srgbClr val="000000"/>
                </a:solidFill>
                <a:effectLst>
                  <a:outerShdw blurRad="38100" dist="38100" dir="2700000" algn="tl">
                    <a:srgbClr val="C0C0C0"/>
                  </a:outerShdw>
                </a:effectLst>
                <a:latin typeface="Calibri" pitchFamily="34" charset="0"/>
                <a:cs typeface="Helvetica" pitchFamily="34" charset="0"/>
                <a:sym typeface="Calibri" pitchFamily="34" charset="0"/>
              </a:rPr>
              <a:t>Destek Eğitim Odasında Hangi Öğretmenler Görev Alabilir? </a:t>
            </a:r>
          </a:p>
        </p:txBody>
      </p:sp>
      <p:sp>
        <p:nvSpPr>
          <p:cNvPr id="22532" name="AutoShape 3">
            <a:extLst>
              <a:ext uri="{FF2B5EF4-FFF2-40B4-BE49-F238E27FC236}">
                <a16:creationId xmlns:a16="http://schemas.microsoft.com/office/drawing/2014/main" id="{FCD09ADA-87D4-495C-B07B-BBE561BB1F75}"/>
              </a:ext>
            </a:extLst>
          </p:cNvPr>
          <p:cNvSpPr>
            <a:spLocks/>
          </p:cNvSpPr>
          <p:nvPr/>
        </p:nvSpPr>
        <p:spPr bwMode="auto">
          <a:xfrm>
            <a:off x="217487" y="2582769"/>
            <a:ext cx="8135938" cy="33845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p>
            <a:endParaRPr lang="en-US"/>
          </a:p>
        </p:txBody>
      </p:sp>
      <p:sp>
        <p:nvSpPr>
          <p:cNvPr id="9" name="8 Dikdörtgen">
            <a:extLst>
              <a:ext uri="{FF2B5EF4-FFF2-40B4-BE49-F238E27FC236}">
                <a16:creationId xmlns:a16="http://schemas.microsoft.com/office/drawing/2014/main" id="{06A2BC66-F08F-455C-9235-049735C41CC8}"/>
              </a:ext>
            </a:extLst>
          </p:cNvPr>
          <p:cNvSpPr/>
          <p:nvPr/>
        </p:nvSpPr>
        <p:spPr>
          <a:xfrm>
            <a:off x="2351088" y="3284538"/>
            <a:ext cx="7777162" cy="369887"/>
          </a:xfrm>
          <a:prstGeom prst="rect">
            <a:avLst/>
          </a:prstGeom>
        </p:spPr>
        <p:txBody>
          <a:bodyPr>
            <a:spAutoFit/>
          </a:bodyPr>
          <a:lstStyle/>
          <a:p>
            <a:pPr marL="365760" indent="-256032" algn="just" eaLnBrk="1" fontAlgn="auto" hangingPunct="1">
              <a:spcBef>
                <a:spcPts val="0"/>
              </a:spcBef>
              <a:spcAft>
                <a:spcPts val="0"/>
              </a:spcAft>
              <a:buClr>
                <a:schemeClr val="accent3"/>
              </a:buClr>
              <a:buFont typeface="Georgia"/>
              <a:buChar char="•"/>
              <a:defRPr/>
            </a:pPr>
            <a:endParaRPr lang="tr-TR" b="1" dirty="0">
              <a:solidFill>
                <a:srgbClr val="0070C0"/>
              </a:solidFill>
              <a:latin typeface="Comic Sans MS" pitchFamily="66" charset="0"/>
              <a:ea typeface="Calibri" panose="020F0502020204030204" pitchFamily="34" charset="0"/>
              <a:cs typeface="Calibri" pitchFamily="34" charset="0"/>
            </a:endParaRPr>
          </a:p>
        </p:txBody>
      </p:sp>
      <p:sp>
        <p:nvSpPr>
          <p:cNvPr id="22534" name="10 Dikdörtgen">
            <a:extLst>
              <a:ext uri="{FF2B5EF4-FFF2-40B4-BE49-F238E27FC236}">
                <a16:creationId xmlns:a16="http://schemas.microsoft.com/office/drawing/2014/main" id="{75C73D39-15ED-48D8-97BA-6749A711A320}"/>
              </a:ext>
            </a:extLst>
          </p:cNvPr>
          <p:cNvSpPr>
            <a:spLocks noChangeArrowheads="1"/>
          </p:cNvSpPr>
          <p:nvPr/>
        </p:nvSpPr>
        <p:spPr bwMode="auto">
          <a:xfrm>
            <a:off x="1524000" y="3429000"/>
            <a:ext cx="8964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255588">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just" eaLnBrk="1" hangingPunct="1">
              <a:buClr>
                <a:srgbClr val="FFFFFF"/>
              </a:buClr>
            </a:pPr>
            <a:r>
              <a:rPr lang="tr-TR" altLang="tr-TR" b="1">
                <a:solidFill>
                  <a:srgbClr val="0070C0"/>
                </a:solidFill>
                <a:latin typeface="Comic Sans MS" panose="030F0702030302020204" pitchFamily="66" charset="0"/>
                <a:cs typeface="Helvetica" panose="020B0604020202020204" pitchFamily="34" charset="0"/>
                <a:sym typeface="Calibri" panose="020F0502020204030204" pitchFamily="34" charset="0"/>
              </a:rPr>
              <a:t> </a:t>
            </a:r>
          </a:p>
        </p:txBody>
      </p:sp>
      <p:sp>
        <p:nvSpPr>
          <p:cNvPr id="20489" name="Unvan 1">
            <a:extLst>
              <a:ext uri="{FF2B5EF4-FFF2-40B4-BE49-F238E27FC236}">
                <a16:creationId xmlns:a16="http://schemas.microsoft.com/office/drawing/2014/main" id="{7686B999-1A69-4484-8CE9-4E8D4CB01726}"/>
              </a:ext>
            </a:extLst>
          </p:cNvPr>
          <p:cNvSpPr>
            <a:spLocks noGrp="1"/>
          </p:cNvSpPr>
          <p:nvPr>
            <p:ph type="title"/>
          </p:nvPr>
        </p:nvSpPr>
        <p:spPr>
          <a:xfrm>
            <a:off x="315352" y="1865639"/>
            <a:ext cx="9812898" cy="3207684"/>
          </a:xfrm>
        </p:spPr>
        <p:txBody>
          <a:bodyPr>
            <a:normAutofit fontScale="90000"/>
          </a:bodyPr>
          <a:lstStyle/>
          <a:p>
            <a:pPr eaLnBrk="1" hangingPunct="1">
              <a:defRPr/>
            </a:pPr>
            <a:r>
              <a:rPr lang="tr-TR" altLang="tr-TR" sz="2200" dirty="0">
                <a:latin typeface="Arial Narrow" pitchFamily="34" charset="0"/>
              </a:rPr>
              <a:t/>
            </a:r>
            <a:br>
              <a:rPr lang="tr-TR" altLang="tr-TR" sz="2200" dirty="0">
                <a:latin typeface="Arial Narrow" pitchFamily="34" charset="0"/>
              </a:rPr>
            </a:br>
            <a:r>
              <a:rPr lang="tr-TR" altLang="tr-TR" sz="2200" dirty="0">
                <a:latin typeface="Arial Narrow" pitchFamily="34" charset="0"/>
              </a:rPr>
              <a:t>	</a:t>
            </a:r>
            <a:r>
              <a:rPr lang="tr-TR" sz="2200" dirty="0"/>
              <a:t>Destek Eğitim Odası açılan okullarda öğrencilerin eğitim ihtiyaçlarına göre,</a:t>
            </a:r>
            <a:br>
              <a:rPr lang="tr-TR" sz="2200" dirty="0"/>
            </a:br>
            <a:r>
              <a:rPr lang="tr-TR" sz="2200" dirty="0"/>
              <a:t> </a:t>
            </a:r>
            <a:br>
              <a:rPr lang="tr-TR" sz="2200" dirty="0"/>
            </a:br>
            <a:r>
              <a:rPr lang="tr-TR" sz="2200" b="1" dirty="0">
                <a:solidFill>
                  <a:srgbClr val="3F7819"/>
                </a:solidFill>
                <a:effectLst>
                  <a:outerShdw blurRad="38100" dist="38100" dir="2700000" algn="tl">
                    <a:srgbClr val="000000">
                      <a:alpha val="43137"/>
                    </a:srgbClr>
                  </a:outerShdw>
                </a:effectLst>
              </a:rPr>
              <a:t>Özel Eğitim Öğretmenleri</a:t>
            </a:r>
            <a:br>
              <a:rPr lang="tr-TR" sz="2200" b="1" dirty="0">
                <a:solidFill>
                  <a:srgbClr val="3F7819"/>
                </a:solidFill>
                <a:effectLst>
                  <a:outerShdw blurRad="38100" dist="38100" dir="2700000" algn="tl">
                    <a:srgbClr val="000000">
                      <a:alpha val="43137"/>
                    </a:srgbClr>
                  </a:outerShdw>
                </a:effectLst>
              </a:rPr>
            </a:br>
            <a:r>
              <a:rPr lang="tr-TR" sz="2200" b="1" dirty="0">
                <a:solidFill>
                  <a:srgbClr val="3F7819"/>
                </a:solidFill>
                <a:effectLst>
                  <a:outerShdw blurRad="38100" dist="38100" dir="2700000" algn="tl">
                    <a:srgbClr val="000000">
                      <a:alpha val="43137"/>
                    </a:srgbClr>
                  </a:outerShdw>
                </a:effectLst>
              </a:rPr>
              <a:t>Sınıf Öğretmenleri </a:t>
            </a:r>
            <a:br>
              <a:rPr lang="tr-TR" sz="2200" b="1" dirty="0">
                <a:solidFill>
                  <a:srgbClr val="3F7819"/>
                </a:solidFill>
                <a:effectLst>
                  <a:outerShdw blurRad="38100" dist="38100" dir="2700000" algn="tl">
                    <a:srgbClr val="000000">
                      <a:alpha val="43137"/>
                    </a:srgbClr>
                  </a:outerShdw>
                </a:effectLst>
              </a:rPr>
            </a:br>
            <a:r>
              <a:rPr lang="tr-TR" sz="2200" b="1" dirty="0">
                <a:solidFill>
                  <a:srgbClr val="3F7819"/>
                </a:solidFill>
                <a:effectLst>
                  <a:outerShdw blurRad="38100" dist="38100" dir="2700000" algn="tl">
                    <a:srgbClr val="000000">
                      <a:alpha val="43137"/>
                    </a:srgbClr>
                  </a:outerShdw>
                </a:effectLst>
              </a:rPr>
              <a:t>Alan/Branş </a:t>
            </a:r>
            <a:r>
              <a:rPr lang="tr-TR" sz="2200" b="1" dirty="0" smtClean="0">
                <a:solidFill>
                  <a:srgbClr val="3F7819"/>
                </a:solidFill>
                <a:effectLst>
                  <a:outerShdw blurRad="38100" dist="38100" dir="2700000" algn="tl">
                    <a:srgbClr val="000000">
                      <a:alpha val="43137"/>
                    </a:srgbClr>
                  </a:outerShdw>
                </a:effectLst>
              </a:rPr>
              <a:t>Öğretmenleri</a:t>
            </a:r>
            <a:br>
              <a:rPr lang="tr-TR" sz="2200" b="1" dirty="0" smtClean="0">
                <a:solidFill>
                  <a:srgbClr val="3F7819"/>
                </a:solidFill>
                <a:effectLst>
                  <a:outerShdw blurRad="38100" dist="38100" dir="2700000" algn="tl">
                    <a:srgbClr val="000000">
                      <a:alpha val="43137"/>
                    </a:srgbClr>
                  </a:outerShdw>
                </a:effectLst>
              </a:rPr>
            </a:br>
            <a:r>
              <a:rPr lang="tr-TR" sz="2200" b="1" dirty="0" smtClean="0">
                <a:solidFill>
                  <a:srgbClr val="3F7819"/>
                </a:solidFill>
                <a:effectLst>
                  <a:outerShdw blurRad="38100" dist="38100" dir="2700000" algn="tl">
                    <a:srgbClr val="000000">
                      <a:alpha val="43137"/>
                    </a:srgbClr>
                  </a:outerShdw>
                </a:effectLst>
              </a:rPr>
              <a:t>Okul Öncesi Öğretmenleri</a:t>
            </a:r>
            <a:r>
              <a:rPr lang="tr-TR" sz="2200" i="1" dirty="0"/>
              <a:t/>
            </a:r>
            <a:br>
              <a:rPr lang="tr-TR" sz="2200" i="1" dirty="0"/>
            </a:br>
            <a:r>
              <a:rPr lang="tr-TR" sz="2200" dirty="0"/>
              <a:t>görevlendirilebilir. </a:t>
            </a:r>
            <a:r>
              <a:rPr lang="tr-TR" sz="2200" dirty="0" smtClean="0"/>
              <a:t/>
            </a:r>
            <a:br>
              <a:rPr lang="tr-TR" sz="2200" dirty="0" smtClean="0"/>
            </a:br>
            <a:r>
              <a:rPr lang="tr-TR" sz="2200" dirty="0"/>
              <a:t/>
            </a:r>
            <a:br>
              <a:rPr lang="tr-TR" sz="2200" dirty="0"/>
            </a:br>
            <a:r>
              <a:rPr lang="tr-TR" sz="2200" dirty="0" smtClean="0">
                <a:solidFill>
                  <a:srgbClr val="FF0000"/>
                </a:solidFill>
              </a:rPr>
              <a:t>**</a:t>
            </a:r>
            <a:r>
              <a:rPr lang="tr-TR" sz="2200" dirty="0">
                <a:solidFill>
                  <a:srgbClr val="FF0000"/>
                </a:solidFill>
              </a:rPr>
              <a:t> Okul müdürü ve müdür yardımcıları destek eğitim odalarında görevlendirilmez.</a:t>
            </a:r>
            <a:br>
              <a:rPr lang="tr-TR" sz="2200" dirty="0">
                <a:solidFill>
                  <a:srgbClr val="FF0000"/>
                </a:solidFill>
              </a:rPr>
            </a:br>
            <a:r>
              <a:rPr lang="tr-TR" sz="2200" dirty="0">
                <a:solidFill>
                  <a:srgbClr val="FF0000"/>
                </a:solidFill>
              </a:rPr>
              <a:t/>
            </a:r>
            <a:br>
              <a:rPr lang="tr-TR" sz="2200" dirty="0">
                <a:solidFill>
                  <a:srgbClr val="FF0000"/>
                </a:solidFill>
              </a:rPr>
            </a:br>
            <a:r>
              <a:rPr lang="tr-TR" sz="2200" dirty="0"/>
              <a:t>	</a:t>
            </a:r>
            <a:r>
              <a:rPr lang="tr-TR" sz="2200" b="1" i="1" dirty="0"/>
              <a:t>Destek Eğitim Odasına </a:t>
            </a:r>
            <a:r>
              <a:rPr lang="tr-TR" sz="2200" b="1" i="1" dirty="0">
                <a:solidFill>
                  <a:srgbClr val="2A5010"/>
                </a:solidFill>
              </a:rPr>
              <a:t>öncelikle okulun öğretmenlerinden </a:t>
            </a:r>
            <a:r>
              <a:rPr lang="tr-TR" sz="2200" b="1" i="1" dirty="0"/>
              <a:t>olmak üzere diğer okul ve kurumlardaki öğretmenler de görevlendirilebilir</a:t>
            </a:r>
            <a:r>
              <a:rPr lang="tr-TR" sz="2200" b="1" i="1" dirty="0" smtClean="0"/>
              <a:t>.</a:t>
            </a:r>
            <a:br>
              <a:rPr lang="tr-TR" sz="2200" b="1" i="1" dirty="0" smtClean="0"/>
            </a:br>
            <a:r>
              <a:rPr lang="tr-TR" sz="2200" b="1" i="1" dirty="0" smtClean="0"/>
              <a:t> </a:t>
            </a:r>
            <a:endParaRPr lang="tr-TR" altLang="tr-TR" sz="2200" dirty="0">
              <a:latin typeface="Arial Narrow" pitchFamily="34" charset="0"/>
            </a:endParaRPr>
          </a:p>
        </p:txBody>
      </p:sp>
      <p:sp>
        <p:nvSpPr>
          <p:cNvPr id="22536" name="Slayt Numarası Yer Tutucusu 1">
            <a:extLst>
              <a:ext uri="{FF2B5EF4-FFF2-40B4-BE49-F238E27FC236}">
                <a16:creationId xmlns:a16="http://schemas.microsoft.com/office/drawing/2014/main" id="{3BE8E5F8-149D-4931-BF92-870B492C4724}"/>
              </a:ext>
            </a:extLst>
          </p:cNvPr>
          <p:cNvSpPr>
            <a:spLocks noGrp="1"/>
          </p:cNvSpPr>
          <p:nvPr>
            <p:ph type="sldNum" sz="quarter" idx="12"/>
          </p:nvPr>
        </p:nvSpPr>
        <p:spPr bwMode="auto">
          <a:xfrm>
            <a:off x="11037888" y="752475"/>
            <a:ext cx="1154112" cy="109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E3D16032-B2F9-40C8-8A6C-644C7323B213}" type="slidenum">
              <a:rPr lang="tr-TR" altLang="en-US">
                <a:solidFill>
                  <a:schemeClr val="accent1"/>
                </a:solidFill>
              </a:rPr>
              <a:pPr/>
              <a:t>11</a:t>
            </a:fld>
            <a:endParaRPr lang="tr-TR" altLang="en-US">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2.png">
            <a:extLst>
              <a:ext uri="{FF2B5EF4-FFF2-40B4-BE49-F238E27FC236}">
                <a16:creationId xmlns:a16="http://schemas.microsoft.com/office/drawing/2014/main" id="{6F9E3482-4819-4D7A-9719-47F7AD2A91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6688"/>
            <a:ext cx="11614150"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1508" name="AutoShape 4">
            <a:extLst>
              <a:ext uri="{FF2B5EF4-FFF2-40B4-BE49-F238E27FC236}">
                <a16:creationId xmlns:a16="http://schemas.microsoft.com/office/drawing/2014/main" id="{45011DA0-6E17-4310-AC78-F05214EED759}"/>
              </a:ext>
            </a:extLst>
          </p:cNvPr>
          <p:cNvSpPr>
            <a:spLocks/>
          </p:cNvSpPr>
          <p:nvPr/>
        </p:nvSpPr>
        <p:spPr bwMode="auto">
          <a:xfrm>
            <a:off x="1116013" y="265113"/>
            <a:ext cx="10212387" cy="11128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p>
            <a:pPr marL="342900" indent="-342900" eaLnBrk="1" hangingPunct="1">
              <a:defRPr/>
            </a:pPr>
            <a:endParaRPr lang="tr-TR" b="1" dirty="0">
              <a:solidFill>
                <a:srgbClr val="000000"/>
              </a:solidFill>
              <a:effectLst>
                <a:outerShdw blurRad="38100" dist="38100" dir="2700000" algn="tl">
                  <a:srgbClr val="C0C0C0"/>
                </a:outerShdw>
              </a:effectLst>
              <a:latin typeface="Calibri" pitchFamily="34" charset="0"/>
              <a:cs typeface="Helvetica" pitchFamily="34" charset="0"/>
              <a:sym typeface="Calibri" pitchFamily="34" charset="0"/>
            </a:endParaRPr>
          </a:p>
          <a:p>
            <a:pPr marL="342900" indent="-342900" eaLnBrk="1" hangingPunct="1">
              <a:defRPr/>
            </a:pPr>
            <a:r>
              <a:rPr lang="tr-TR" sz="3600" b="1" dirty="0">
                <a:solidFill>
                  <a:srgbClr val="000000"/>
                </a:solidFill>
                <a:effectLst>
                  <a:outerShdw blurRad="38100" dist="38100" dir="2700000" algn="tl">
                    <a:srgbClr val="C0C0C0"/>
                  </a:outerShdw>
                </a:effectLst>
                <a:latin typeface="Calibri" pitchFamily="34" charset="0"/>
                <a:cs typeface="Helvetica" pitchFamily="34" charset="0"/>
                <a:sym typeface="Calibri" pitchFamily="34" charset="0"/>
              </a:rPr>
              <a:t>Sınıf Öğretmenleri Destek Eğitim Odasında Kaç Saate Kadar Görev Alabilir </a:t>
            </a:r>
            <a:r>
              <a:rPr lang="tr-TR" sz="3600" b="1" dirty="0" smtClean="0">
                <a:solidFill>
                  <a:srgbClr val="000000"/>
                </a:solidFill>
                <a:effectLst>
                  <a:outerShdw blurRad="38100" dist="38100" dir="2700000" algn="tl">
                    <a:srgbClr val="C0C0C0"/>
                  </a:outerShdw>
                </a:effectLst>
                <a:latin typeface="Calibri" pitchFamily="34" charset="0"/>
                <a:cs typeface="Helvetica" pitchFamily="34" charset="0"/>
                <a:sym typeface="Calibri" pitchFamily="34" charset="0"/>
              </a:rPr>
              <a:t>? </a:t>
            </a:r>
            <a:endParaRPr lang="tr-TR" sz="3600" b="1" dirty="0">
              <a:solidFill>
                <a:srgbClr val="000000"/>
              </a:solidFill>
              <a:effectLst>
                <a:outerShdw blurRad="38100" dist="38100" dir="2700000" algn="tl">
                  <a:srgbClr val="C0C0C0"/>
                </a:outerShdw>
              </a:effectLst>
              <a:latin typeface="Calibri" pitchFamily="34" charset="0"/>
              <a:cs typeface="Helvetica" pitchFamily="34" charset="0"/>
              <a:sym typeface="Calibri" pitchFamily="34" charset="0"/>
            </a:endParaRPr>
          </a:p>
        </p:txBody>
      </p:sp>
      <p:sp>
        <p:nvSpPr>
          <p:cNvPr id="7" name="6 Dikdörtgen">
            <a:extLst>
              <a:ext uri="{FF2B5EF4-FFF2-40B4-BE49-F238E27FC236}">
                <a16:creationId xmlns:a16="http://schemas.microsoft.com/office/drawing/2014/main" id="{6A686E92-CC44-45F3-B075-5A08B488FE4E}"/>
              </a:ext>
            </a:extLst>
          </p:cNvPr>
          <p:cNvSpPr/>
          <p:nvPr/>
        </p:nvSpPr>
        <p:spPr>
          <a:xfrm>
            <a:off x="2279650" y="2997200"/>
            <a:ext cx="7704138" cy="368300"/>
          </a:xfrm>
          <a:prstGeom prst="rect">
            <a:avLst/>
          </a:prstGeom>
        </p:spPr>
        <p:txBody>
          <a:bodyPr>
            <a:spAutoFit/>
          </a:bodyPr>
          <a:lstStyle/>
          <a:p>
            <a:pPr marL="365760" indent="-256032" algn="just" eaLnBrk="1" fontAlgn="auto" hangingPunct="1">
              <a:spcBef>
                <a:spcPts val="0"/>
              </a:spcBef>
              <a:spcAft>
                <a:spcPts val="0"/>
              </a:spcAft>
              <a:buClr>
                <a:schemeClr val="accent3"/>
              </a:buClr>
              <a:buFont typeface="Georgia"/>
              <a:buChar char="•"/>
              <a:defRPr/>
            </a:pPr>
            <a:endParaRPr lang="tr-TR" b="1" dirty="0">
              <a:solidFill>
                <a:srgbClr val="0070C0"/>
              </a:solidFill>
              <a:latin typeface="Comic Sans MS" pitchFamily="66" charset="0"/>
              <a:ea typeface="Calibri" panose="020F0502020204030204" pitchFamily="34" charset="0"/>
              <a:cs typeface="Calibri" pitchFamily="34" charset="0"/>
            </a:endParaRPr>
          </a:p>
        </p:txBody>
      </p:sp>
      <p:sp>
        <p:nvSpPr>
          <p:cNvPr id="25605" name="Unvan 1">
            <a:extLst>
              <a:ext uri="{FF2B5EF4-FFF2-40B4-BE49-F238E27FC236}">
                <a16:creationId xmlns:a16="http://schemas.microsoft.com/office/drawing/2014/main" id="{CF6CE73A-9104-48B4-A8AE-59FC131F3E08}"/>
              </a:ext>
            </a:extLst>
          </p:cNvPr>
          <p:cNvSpPr txBox="1">
            <a:spLocks/>
          </p:cNvSpPr>
          <p:nvPr/>
        </p:nvSpPr>
        <p:spPr bwMode="auto">
          <a:xfrm>
            <a:off x="716710" y="2052264"/>
            <a:ext cx="9509125" cy="38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tr-TR" altLang="en-US" sz="2000" b="1" dirty="0">
                <a:solidFill>
                  <a:srgbClr val="3F7819"/>
                </a:solidFill>
                <a:latin typeface="+mn-lt"/>
                <a:cs typeface="Helvetica" panose="020B0604020202020204" pitchFamily="34" charset="0"/>
                <a:sym typeface="Calibri" panose="020F0502020204030204" pitchFamily="34" charset="0"/>
              </a:rPr>
              <a:t>Yönetici ve Öğretmenlerin Ders ve Ek Ders Saatlerine İlişkin Karar kapsamında yönetici ve öğretmenler dışındaki resmî görevliler ile sınıf öğretmenlerine ilköğretim, orta öğretim ve yaygın eğitim kurumlarında </a:t>
            </a:r>
            <a:r>
              <a:rPr lang="tr-TR" altLang="en-US" sz="2000" b="1" dirty="0">
                <a:solidFill>
                  <a:srgbClr val="FF0000"/>
                </a:solidFill>
                <a:latin typeface="+mn-lt"/>
                <a:cs typeface="Helvetica" panose="020B0604020202020204" pitchFamily="34" charset="0"/>
                <a:sym typeface="Calibri" panose="020F0502020204030204" pitchFamily="34" charset="0"/>
              </a:rPr>
              <a:t>haftada 8 saate kadar </a:t>
            </a:r>
            <a:r>
              <a:rPr lang="tr-TR" altLang="en-US" sz="2000" b="1" dirty="0">
                <a:solidFill>
                  <a:srgbClr val="3F7819"/>
                </a:solidFill>
                <a:latin typeface="+mn-lt"/>
                <a:cs typeface="Helvetica" panose="020B0604020202020204" pitchFamily="34" charset="0"/>
                <a:sym typeface="Calibri" panose="020F0502020204030204" pitchFamily="34" charset="0"/>
              </a:rPr>
              <a:t>ek ders görevi verilebilir. </a:t>
            </a:r>
          </a:p>
          <a:p>
            <a:pPr eaLnBrk="1" hangingPunct="1"/>
            <a:endParaRPr lang="tr-TR" altLang="en-US" sz="2000" b="1" dirty="0">
              <a:solidFill>
                <a:srgbClr val="3F7819"/>
              </a:solidFill>
              <a:latin typeface="+mn-lt"/>
              <a:cs typeface="Helvetica" panose="020B0604020202020204" pitchFamily="34" charset="0"/>
              <a:sym typeface="Calibri" panose="020F0502020204030204" pitchFamily="34" charset="0"/>
            </a:endParaRPr>
          </a:p>
          <a:p>
            <a:pPr eaLnBrk="1" hangingPunct="1"/>
            <a:r>
              <a:rPr lang="tr-TR" altLang="en-US" sz="2000" b="1" dirty="0">
                <a:solidFill>
                  <a:srgbClr val="3F7819"/>
                </a:solidFill>
                <a:latin typeface="+mn-lt"/>
                <a:cs typeface="Helvetica" panose="020B0604020202020204" pitchFamily="34" charset="0"/>
                <a:sym typeface="Calibri" panose="020F0502020204030204" pitchFamily="34" charset="0"/>
              </a:rPr>
              <a:t>İlkokullarda sınıf öğretmenleri, alan öğretmenlerinin derse girdiği saatlerde de destek eğitim odasında görevlendirilebilirler. </a:t>
            </a:r>
          </a:p>
          <a:p>
            <a:pPr eaLnBrk="1" hangingPunct="1"/>
            <a:endParaRPr lang="tr-TR" altLang="en-US" sz="2400" dirty="0">
              <a:solidFill>
                <a:srgbClr val="3F7819"/>
              </a:solidFill>
              <a:latin typeface="+mn-lt"/>
              <a:cs typeface="Helvetica" panose="020B0604020202020204" pitchFamily="34" charset="0"/>
              <a:sym typeface="Calibri" panose="020F0502020204030204" pitchFamily="34" charset="0"/>
            </a:endParaRPr>
          </a:p>
        </p:txBody>
      </p:sp>
      <p:sp>
        <p:nvSpPr>
          <p:cNvPr id="25606" name="Slayt Numarası Yer Tutucusu 1">
            <a:extLst>
              <a:ext uri="{FF2B5EF4-FFF2-40B4-BE49-F238E27FC236}">
                <a16:creationId xmlns:a16="http://schemas.microsoft.com/office/drawing/2014/main" id="{BFC32942-3F39-4154-A63F-B3657B88A651}"/>
              </a:ext>
            </a:extLst>
          </p:cNvPr>
          <p:cNvSpPr>
            <a:spLocks noGrp="1"/>
          </p:cNvSpPr>
          <p:nvPr>
            <p:ph type="sldNum" sz="quarter" idx="12"/>
          </p:nvPr>
        </p:nvSpPr>
        <p:spPr bwMode="auto">
          <a:xfrm>
            <a:off x="11037888" y="752475"/>
            <a:ext cx="1154112" cy="109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49FB11D4-878F-471D-B485-3947FA4100AA}" type="slidenum">
              <a:rPr lang="tr-TR" altLang="en-US">
                <a:solidFill>
                  <a:schemeClr val="accent1"/>
                </a:solidFill>
              </a:rPr>
              <a:pPr/>
              <a:t>12</a:t>
            </a:fld>
            <a:endParaRPr lang="tr-TR" altLang="en-US">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2.png">
            <a:extLst>
              <a:ext uri="{FF2B5EF4-FFF2-40B4-BE49-F238E27FC236}">
                <a16:creationId xmlns:a16="http://schemas.microsoft.com/office/drawing/2014/main" id="{22A81347-3E50-4F4A-9454-00345DD792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5738"/>
            <a:ext cx="1087755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6388" name="AutoShape 4">
            <a:extLst>
              <a:ext uri="{FF2B5EF4-FFF2-40B4-BE49-F238E27FC236}">
                <a16:creationId xmlns:a16="http://schemas.microsoft.com/office/drawing/2014/main" id="{368C99C0-6056-46D4-9046-C0C2DFD3BCC5}"/>
              </a:ext>
            </a:extLst>
          </p:cNvPr>
          <p:cNvSpPr>
            <a:spLocks/>
          </p:cNvSpPr>
          <p:nvPr/>
        </p:nvSpPr>
        <p:spPr bwMode="auto">
          <a:xfrm>
            <a:off x="1147763" y="269875"/>
            <a:ext cx="10074275" cy="1574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p>
            <a:pPr marL="342900" indent="-342900" eaLnBrk="1" hangingPunct="1">
              <a:defRPr/>
            </a:pPr>
            <a:r>
              <a:rPr lang="tr-TR" sz="4000" b="1">
                <a:solidFill>
                  <a:srgbClr val="000000"/>
                </a:solidFill>
                <a:effectLst>
                  <a:outerShdw blurRad="38100" dist="38100" dir="2700000" algn="tl">
                    <a:srgbClr val="C0C0C0"/>
                  </a:outerShdw>
                </a:effectLst>
                <a:latin typeface="Calibri" pitchFamily="34" charset="0"/>
                <a:cs typeface="Helvetica" pitchFamily="34" charset="0"/>
                <a:sym typeface="Calibri" pitchFamily="34" charset="0"/>
              </a:rPr>
              <a:t>Bir Öğrenci Destek Eğitim Odasında Haftada Kaç Saat Eğitim Alabilir? </a:t>
            </a:r>
          </a:p>
        </p:txBody>
      </p:sp>
      <p:sp>
        <p:nvSpPr>
          <p:cNvPr id="19460" name="Text Box 285">
            <a:extLst>
              <a:ext uri="{FF2B5EF4-FFF2-40B4-BE49-F238E27FC236}">
                <a16:creationId xmlns:a16="http://schemas.microsoft.com/office/drawing/2014/main" id="{0CF45C51-D760-478B-8F9F-91C79728DE20}"/>
              </a:ext>
            </a:extLst>
          </p:cNvPr>
          <p:cNvSpPr txBox="1">
            <a:spLocks noChangeArrowheads="1"/>
          </p:cNvSpPr>
          <p:nvPr/>
        </p:nvSpPr>
        <p:spPr bwMode="auto">
          <a:xfrm>
            <a:off x="1641475" y="2817813"/>
            <a:ext cx="9085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spcBef>
                <a:spcPct val="50000"/>
              </a:spcBef>
            </a:pPr>
            <a:endParaRPr lang="tr-TR" altLang="tr-TR" sz="2800" b="1">
              <a:latin typeface="Verdana" panose="020B0604030504040204" pitchFamily="34" charset="0"/>
              <a:cs typeface="Helvetica" panose="020B0604020202020204" pitchFamily="34" charset="0"/>
              <a:sym typeface="Calibri" panose="020F0502020204030204" pitchFamily="34" charset="0"/>
            </a:endParaRPr>
          </a:p>
        </p:txBody>
      </p:sp>
      <p:sp>
        <p:nvSpPr>
          <p:cNvPr id="9" name="8 Dikdörtgen">
            <a:extLst>
              <a:ext uri="{FF2B5EF4-FFF2-40B4-BE49-F238E27FC236}">
                <a16:creationId xmlns:a16="http://schemas.microsoft.com/office/drawing/2014/main" id="{E73A0D2E-D2B6-453F-B916-9CA4E3878A6A}"/>
              </a:ext>
            </a:extLst>
          </p:cNvPr>
          <p:cNvSpPr/>
          <p:nvPr/>
        </p:nvSpPr>
        <p:spPr>
          <a:xfrm>
            <a:off x="2351088" y="3284538"/>
            <a:ext cx="7777162" cy="369887"/>
          </a:xfrm>
          <a:prstGeom prst="rect">
            <a:avLst/>
          </a:prstGeom>
        </p:spPr>
        <p:txBody>
          <a:bodyPr>
            <a:spAutoFit/>
          </a:bodyPr>
          <a:lstStyle/>
          <a:p>
            <a:pPr marL="365760" indent="-256032" algn="just" eaLnBrk="1" fontAlgn="auto" hangingPunct="1">
              <a:spcBef>
                <a:spcPts val="0"/>
              </a:spcBef>
              <a:spcAft>
                <a:spcPts val="0"/>
              </a:spcAft>
              <a:buClr>
                <a:schemeClr val="accent3"/>
              </a:buClr>
              <a:buFont typeface="Georgia"/>
              <a:buChar char="•"/>
              <a:defRPr/>
            </a:pPr>
            <a:endParaRPr lang="tr-TR" b="1" dirty="0">
              <a:solidFill>
                <a:srgbClr val="0070C0"/>
              </a:solidFill>
              <a:latin typeface="Comic Sans MS" pitchFamily="66" charset="0"/>
              <a:ea typeface="Calibri" panose="020F0502020204030204" pitchFamily="34" charset="0"/>
              <a:cs typeface="Calibri" pitchFamily="34" charset="0"/>
            </a:endParaRPr>
          </a:p>
        </p:txBody>
      </p:sp>
      <p:sp>
        <p:nvSpPr>
          <p:cNvPr id="16393" name="İçerik Yer Tutucusu 2">
            <a:extLst>
              <a:ext uri="{FF2B5EF4-FFF2-40B4-BE49-F238E27FC236}">
                <a16:creationId xmlns:a16="http://schemas.microsoft.com/office/drawing/2014/main" id="{01517588-A9AB-4D89-9EE9-47ADD2CE8DCE}"/>
              </a:ext>
            </a:extLst>
          </p:cNvPr>
          <p:cNvSpPr>
            <a:spLocks noGrp="1"/>
          </p:cNvSpPr>
          <p:nvPr>
            <p:ph sz="quarter" idx="13"/>
          </p:nvPr>
        </p:nvSpPr>
        <p:spPr>
          <a:xfrm>
            <a:off x="696913" y="2509838"/>
            <a:ext cx="9144000" cy="3138487"/>
          </a:xfrm>
        </p:spPr>
        <p:txBody>
          <a:bodyPr rtlCol="0">
            <a:normAutofit/>
          </a:bodyPr>
          <a:lstStyle/>
          <a:p>
            <a:pPr marL="0" indent="0" algn="just" eaLnBrk="1" fontAlgn="auto" hangingPunct="1">
              <a:lnSpc>
                <a:spcPct val="90000"/>
              </a:lnSpc>
              <a:spcAft>
                <a:spcPts val="0"/>
              </a:spcAft>
              <a:buFont typeface="Wingdings 3" charset="2"/>
              <a:buNone/>
              <a:defRPr/>
            </a:pPr>
            <a:endParaRPr lang="tr-TR" dirty="0">
              <a:solidFill>
                <a:schemeClr val="accent2">
                  <a:lumMod val="75000"/>
                </a:schemeClr>
              </a:solidFill>
            </a:endParaRPr>
          </a:p>
          <a:p>
            <a:pPr marL="0" indent="0" algn="just" eaLnBrk="1" fontAlgn="auto" hangingPunct="1">
              <a:lnSpc>
                <a:spcPct val="90000"/>
              </a:lnSpc>
              <a:spcAft>
                <a:spcPts val="0"/>
              </a:spcAft>
              <a:buFont typeface="Wingdings 3" charset="2"/>
              <a:buNone/>
              <a:defRPr/>
            </a:pPr>
            <a:r>
              <a:rPr lang="tr-TR" sz="2000" b="1" dirty="0">
                <a:solidFill>
                  <a:schemeClr val="accent2">
                    <a:lumMod val="75000"/>
                  </a:schemeClr>
                </a:solidFill>
              </a:rPr>
              <a:t>Öğrencinin Destek Eğitim Odasında alacağı haftalık ders saati, </a:t>
            </a:r>
          </a:p>
          <a:p>
            <a:pPr marL="0" indent="0" algn="just" eaLnBrk="1" fontAlgn="auto" hangingPunct="1">
              <a:lnSpc>
                <a:spcPct val="90000"/>
              </a:lnSpc>
              <a:spcAft>
                <a:spcPts val="0"/>
              </a:spcAft>
              <a:buFont typeface="Wingdings 3" charset="2"/>
              <a:buNone/>
              <a:defRPr/>
            </a:pPr>
            <a:endParaRPr lang="tr-TR" sz="2000" b="1" dirty="0">
              <a:solidFill>
                <a:schemeClr val="accent2">
                  <a:lumMod val="75000"/>
                </a:schemeClr>
              </a:solidFill>
            </a:endParaRPr>
          </a:p>
          <a:p>
            <a:pPr marL="0" indent="0" algn="just" eaLnBrk="1" fontAlgn="auto" hangingPunct="1">
              <a:lnSpc>
                <a:spcPct val="90000"/>
              </a:lnSpc>
              <a:spcAft>
                <a:spcPts val="0"/>
              </a:spcAft>
              <a:buFont typeface="Wingdings 3" charset="2"/>
              <a:buNone/>
              <a:defRPr/>
            </a:pPr>
            <a:r>
              <a:rPr lang="tr-TR" sz="2000" b="1" i="1" dirty="0">
                <a:solidFill>
                  <a:schemeClr val="accent2">
                    <a:lumMod val="75000"/>
                  </a:schemeClr>
                </a:solidFill>
              </a:rPr>
              <a:t>Öğrencinin haftalık toplam ders saatinin </a:t>
            </a:r>
            <a:r>
              <a:rPr lang="tr-TR" sz="2000" b="1" i="1" dirty="0">
                <a:solidFill>
                  <a:srgbClr val="FF0000"/>
                </a:solidFill>
              </a:rPr>
              <a:t>%40</a:t>
            </a:r>
            <a:r>
              <a:rPr lang="tr-TR" sz="2000" b="1" i="1" dirty="0">
                <a:solidFill>
                  <a:schemeClr val="accent2">
                    <a:lumMod val="75000"/>
                  </a:schemeClr>
                </a:solidFill>
              </a:rPr>
              <a:t>’ını aşmayacak şekilde planlanır. </a:t>
            </a:r>
          </a:p>
          <a:p>
            <a:pPr marL="0" indent="0" algn="just" eaLnBrk="1" fontAlgn="auto" hangingPunct="1">
              <a:lnSpc>
                <a:spcPct val="90000"/>
              </a:lnSpc>
              <a:spcAft>
                <a:spcPts val="0"/>
              </a:spcAft>
              <a:buFont typeface="Wingdings 3" charset="2"/>
              <a:buNone/>
              <a:defRPr/>
            </a:pPr>
            <a:r>
              <a:rPr lang="tr-TR" sz="2000" b="1" i="1" dirty="0">
                <a:solidFill>
                  <a:schemeClr val="accent2">
                    <a:lumMod val="75000"/>
                  </a:schemeClr>
                </a:solidFill>
              </a:rPr>
              <a:t>Örneğin; haftalık </a:t>
            </a:r>
            <a:r>
              <a:rPr lang="tr-TR" sz="2000" b="1" i="1" dirty="0">
                <a:solidFill>
                  <a:srgbClr val="FF0000"/>
                </a:solidFill>
              </a:rPr>
              <a:t>30 ders saati </a:t>
            </a:r>
            <a:r>
              <a:rPr lang="tr-TR" sz="2000" b="1" i="1" dirty="0">
                <a:solidFill>
                  <a:schemeClr val="accent2">
                    <a:lumMod val="75000"/>
                  </a:schemeClr>
                </a:solidFill>
              </a:rPr>
              <a:t>öğrenim gören bir öğrenci için söz konusu planlama en fazla </a:t>
            </a:r>
            <a:r>
              <a:rPr lang="tr-TR" sz="2000" b="1" i="1" dirty="0">
                <a:solidFill>
                  <a:srgbClr val="FF0000"/>
                </a:solidFill>
              </a:rPr>
              <a:t>12 ders </a:t>
            </a:r>
            <a:r>
              <a:rPr lang="tr-TR" sz="2000" b="1" i="1" dirty="0">
                <a:solidFill>
                  <a:schemeClr val="accent2">
                    <a:lumMod val="75000"/>
                  </a:schemeClr>
                </a:solidFill>
              </a:rPr>
              <a:t>saati</a:t>
            </a:r>
            <a:r>
              <a:rPr lang="tr-TR" sz="2000" b="1" i="1" dirty="0">
                <a:solidFill>
                  <a:schemeClr val="tx1">
                    <a:lumMod val="75000"/>
                    <a:lumOff val="25000"/>
                  </a:schemeClr>
                </a:solidFill>
              </a:rPr>
              <a:t> </a:t>
            </a:r>
            <a:r>
              <a:rPr lang="tr-TR" sz="2000" b="1" i="1" dirty="0">
                <a:solidFill>
                  <a:srgbClr val="FF0000"/>
                </a:solidFill>
              </a:rPr>
              <a:t>(30x40/100 = 12) </a:t>
            </a:r>
            <a:r>
              <a:rPr lang="tr-TR" sz="2000" b="1" i="1" dirty="0">
                <a:solidFill>
                  <a:schemeClr val="accent2">
                    <a:lumMod val="75000"/>
                  </a:schemeClr>
                </a:solidFill>
              </a:rPr>
              <a:t>olacak şekilde uygulanır.</a:t>
            </a:r>
          </a:p>
          <a:p>
            <a:pPr marL="0" indent="0" algn="just" eaLnBrk="1" fontAlgn="auto" hangingPunct="1">
              <a:lnSpc>
                <a:spcPct val="90000"/>
              </a:lnSpc>
              <a:spcAft>
                <a:spcPts val="0"/>
              </a:spcAft>
              <a:buFont typeface="Wingdings 3" charset="2"/>
              <a:buNone/>
              <a:defRPr/>
            </a:pPr>
            <a:endParaRPr lang="tr-TR" sz="2400" b="1" i="1" dirty="0">
              <a:solidFill>
                <a:schemeClr val="tx1">
                  <a:lumMod val="75000"/>
                  <a:lumOff val="25000"/>
                </a:schemeClr>
              </a:solidFill>
            </a:endParaRPr>
          </a:p>
        </p:txBody>
      </p:sp>
      <p:sp>
        <p:nvSpPr>
          <p:cNvPr id="19463" name="Slayt Numarası Yer Tutucusu 1">
            <a:extLst>
              <a:ext uri="{FF2B5EF4-FFF2-40B4-BE49-F238E27FC236}">
                <a16:creationId xmlns:a16="http://schemas.microsoft.com/office/drawing/2014/main" id="{8D824153-3A85-49E4-ADF2-BED72071DA81}"/>
              </a:ext>
            </a:extLst>
          </p:cNvPr>
          <p:cNvSpPr>
            <a:spLocks noGrp="1"/>
          </p:cNvSpPr>
          <p:nvPr>
            <p:ph type="sldNum" sz="quarter" idx="12"/>
          </p:nvPr>
        </p:nvSpPr>
        <p:spPr bwMode="auto">
          <a:xfrm>
            <a:off x="11037888" y="752475"/>
            <a:ext cx="1154112" cy="109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5E36086D-C15F-4CF2-A979-512A32784523}" type="slidenum">
              <a:rPr lang="tr-TR" altLang="en-US">
                <a:solidFill>
                  <a:schemeClr val="accent1"/>
                </a:solidFill>
              </a:rPr>
              <a:pPr/>
              <a:t>13</a:t>
            </a:fld>
            <a:endParaRPr lang="tr-TR" altLang="en-US">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2.png">
            <a:extLst>
              <a:ext uri="{FF2B5EF4-FFF2-40B4-BE49-F238E27FC236}">
                <a16:creationId xmlns:a16="http://schemas.microsoft.com/office/drawing/2014/main" id="{61F611FA-8767-4177-B473-CE0F788540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7800"/>
            <a:ext cx="11447463"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4580" name="AutoShape 4">
            <a:extLst>
              <a:ext uri="{FF2B5EF4-FFF2-40B4-BE49-F238E27FC236}">
                <a16:creationId xmlns:a16="http://schemas.microsoft.com/office/drawing/2014/main" id="{BF9B55F2-A9FD-4B67-AA27-322D22131460}"/>
              </a:ext>
            </a:extLst>
          </p:cNvPr>
          <p:cNvSpPr>
            <a:spLocks/>
          </p:cNvSpPr>
          <p:nvPr/>
        </p:nvSpPr>
        <p:spPr bwMode="auto">
          <a:xfrm>
            <a:off x="1270000" y="285750"/>
            <a:ext cx="10272713" cy="1092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p>
            <a:pPr marL="342900" indent="-342900" eaLnBrk="1" hangingPunct="1">
              <a:defRPr/>
            </a:pPr>
            <a:endParaRPr lang="tr-TR" sz="3600" b="1">
              <a:solidFill>
                <a:srgbClr val="000000"/>
              </a:solidFill>
              <a:effectLst>
                <a:outerShdw blurRad="38100" dist="38100" dir="2700000" algn="tl">
                  <a:srgbClr val="C0C0C0"/>
                </a:outerShdw>
              </a:effectLst>
              <a:latin typeface="Calibri" pitchFamily="34" charset="0"/>
              <a:cs typeface="Helvetica" pitchFamily="34" charset="0"/>
              <a:sym typeface="Calibri" pitchFamily="34" charset="0"/>
            </a:endParaRPr>
          </a:p>
          <a:p>
            <a:pPr marL="342900" indent="-342900" eaLnBrk="1" hangingPunct="1">
              <a:defRPr/>
            </a:pPr>
            <a:r>
              <a:rPr lang="tr-TR" sz="3600" b="1">
                <a:solidFill>
                  <a:srgbClr val="000000"/>
                </a:solidFill>
                <a:effectLst>
                  <a:outerShdw blurRad="38100" dist="38100" dir="2700000" algn="tl">
                    <a:srgbClr val="C0C0C0"/>
                  </a:outerShdw>
                </a:effectLst>
                <a:latin typeface="Calibri" pitchFamily="34" charset="0"/>
                <a:cs typeface="Helvetica" pitchFamily="34" charset="0"/>
                <a:sym typeface="Calibri" pitchFamily="34" charset="0"/>
              </a:rPr>
              <a:t>Destek Eğitim Odası’nda Görev Alacak Öğretmen Okul İçinden Temin Edilemezse, Ne Yapılabilir? </a:t>
            </a:r>
          </a:p>
          <a:p>
            <a:pPr marL="342900" indent="-342900" eaLnBrk="1" hangingPunct="1">
              <a:defRPr/>
            </a:pPr>
            <a:endParaRPr lang="tr-TR" sz="3600" b="1">
              <a:solidFill>
                <a:srgbClr val="000000"/>
              </a:solidFill>
              <a:effectLst>
                <a:outerShdw blurRad="38100" dist="38100" dir="2700000" algn="tl">
                  <a:srgbClr val="C0C0C0"/>
                </a:outerShdw>
              </a:effectLst>
              <a:latin typeface="Calibri" pitchFamily="34" charset="0"/>
              <a:cs typeface="Helvetica" pitchFamily="34" charset="0"/>
              <a:sym typeface="Calibri" pitchFamily="34" charset="0"/>
            </a:endParaRPr>
          </a:p>
        </p:txBody>
      </p:sp>
      <p:sp>
        <p:nvSpPr>
          <p:cNvPr id="28676" name="AutoShape 3">
            <a:extLst>
              <a:ext uri="{FF2B5EF4-FFF2-40B4-BE49-F238E27FC236}">
                <a16:creationId xmlns:a16="http://schemas.microsoft.com/office/drawing/2014/main" id="{D9A2DDCE-E76C-4467-96C8-6176128B8477}"/>
              </a:ext>
            </a:extLst>
          </p:cNvPr>
          <p:cNvSpPr>
            <a:spLocks/>
          </p:cNvSpPr>
          <p:nvPr/>
        </p:nvSpPr>
        <p:spPr bwMode="auto">
          <a:xfrm>
            <a:off x="2063750" y="2708275"/>
            <a:ext cx="8135938" cy="33845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p>
            <a:endParaRPr lang="en-US"/>
          </a:p>
        </p:txBody>
      </p:sp>
      <p:sp>
        <p:nvSpPr>
          <p:cNvPr id="9" name="8 Dikdörtgen">
            <a:extLst>
              <a:ext uri="{FF2B5EF4-FFF2-40B4-BE49-F238E27FC236}">
                <a16:creationId xmlns:a16="http://schemas.microsoft.com/office/drawing/2014/main" id="{6E77F91E-468F-4EF5-A17D-17DF818F4848}"/>
              </a:ext>
            </a:extLst>
          </p:cNvPr>
          <p:cNvSpPr/>
          <p:nvPr/>
        </p:nvSpPr>
        <p:spPr>
          <a:xfrm>
            <a:off x="2351088" y="3284538"/>
            <a:ext cx="7777162" cy="369887"/>
          </a:xfrm>
          <a:prstGeom prst="rect">
            <a:avLst/>
          </a:prstGeom>
        </p:spPr>
        <p:txBody>
          <a:bodyPr>
            <a:spAutoFit/>
          </a:bodyPr>
          <a:lstStyle/>
          <a:p>
            <a:pPr marL="365760" indent="-256032" algn="just" eaLnBrk="1" fontAlgn="auto" hangingPunct="1">
              <a:spcBef>
                <a:spcPts val="0"/>
              </a:spcBef>
              <a:spcAft>
                <a:spcPts val="0"/>
              </a:spcAft>
              <a:buClr>
                <a:schemeClr val="accent3"/>
              </a:buClr>
              <a:buFont typeface="Georgia"/>
              <a:buChar char="•"/>
              <a:defRPr/>
            </a:pPr>
            <a:endParaRPr lang="tr-TR" b="1" dirty="0">
              <a:solidFill>
                <a:srgbClr val="0070C0"/>
              </a:solidFill>
              <a:latin typeface="Comic Sans MS" pitchFamily="66" charset="0"/>
              <a:ea typeface="Calibri" panose="020F0502020204030204" pitchFamily="34" charset="0"/>
              <a:cs typeface="Calibri" pitchFamily="34" charset="0"/>
            </a:endParaRPr>
          </a:p>
        </p:txBody>
      </p:sp>
      <p:sp>
        <p:nvSpPr>
          <p:cNvPr id="28678" name="10 Dikdörtgen">
            <a:extLst>
              <a:ext uri="{FF2B5EF4-FFF2-40B4-BE49-F238E27FC236}">
                <a16:creationId xmlns:a16="http://schemas.microsoft.com/office/drawing/2014/main" id="{0E239D69-A43E-4056-8551-8CE3B44D2FDE}"/>
              </a:ext>
            </a:extLst>
          </p:cNvPr>
          <p:cNvSpPr>
            <a:spLocks noChangeArrowheads="1"/>
          </p:cNvSpPr>
          <p:nvPr/>
        </p:nvSpPr>
        <p:spPr bwMode="auto">
          <a:xfrm>
            <a:off x="1524000" y="3429000"/>
            <a:ext cx="8964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255588">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just" eaLnBrk="1" hangingPunct="1">
              <a:buClr>
                <a:srgbClr val="FFFFFF"/>
              </a:buClr>
            </a:pPr>
            <a:r>
              <a:rPr lang="tr-TR" altLang="tr-TR" b="1">
                <a:solidFill>
                  <a:srgbClr val="0070C0"/>
                </a:solidFill>
                <a:latin typeface="Comic Sans MS" panose="030F0702030302020204" pitchFamily="66" charset="0"/>
                <a:cs typeface="Helvetica" panose="020B0604020202020204" pitchFamily="34" charset="0"/>
                <a:sym typeface="Calibri" panose="020F0502020204030204" pitchFamily="34" charset="0"/>
              </a:rPr>
              <a:t> </a:t>
            </a:r>
          </a:p>
        </p:txBody>
      </p:sp>
      <p:sp>
        <p:nvSpPr>
          <p:cNvPr id="12" name="11 Dikdörtgen">
            <a:extLst>
              <a:ext uri="{FF2B5EF4-FFF2-40B4-BE49-F238E27FC236}">
                <a16:creationId xmlns:a16="http://schemas.microsoft.com/office/drawing/2014/main" id="{63D949D9-8087-4792-9C01-10B8E632E850}"/>
              </a:ext>
            </a:extLst>
          </p:cNvPr>
          <p:cNvSpPr/>
          <p:nvPr/>
        </p:nvSpPr>
        <p:spPr>
          <a:xfrm>
            <a:off x="1524000" y="3071813"/>
            <a:ext cx="9144000" cy="646112"/>
          </a:xfrm>
          <a:prstGeom prst="rect">
            <a:avLst/>
          </a:prstGeom>
        </p:spPr>
        <p:txBody>
          <a:bodyPr>
            <a:spAutoFit/>
          </a:bodyPr>
          <a:lstStyle/>
          <a:p>
            <a:pPr marL="365760" indent="-256032" algn="just" eaLnBrk="1" fontAlgn="auto" hangingPunct="1">
              <a:spcBef>
                <a:spcPts val="0"/>
              </a:spcBef>
              <a:spcAft>
                <a:spcPts val="0"/>
              </a:spcAft>
              <a:buClr>
                <a:schemeClr val="accent3"/>
              </a:buClr>
              <a:defRPr/>
            </a:pPr>
            <a:r>
              <a:rPr lang="tr-TR" b="1" dirty="0">
                <a:solidFill>
                  <a:srgbClr val="0070C0"/>
                </a:solidFill>
                <a:latin typeface="Comic Sans MS" pitchFamily="66" charset="0"/>
                <a:ea typeface="Calibri" panose="020F0502020204030204" pitchFamily="34" charset="0"/>
                <a:cs typeface="Calibri" pitchFamily="34" charset="0"/>
              </a:rPr>
              <a:t> </a:t>
            </a:r>
          </a:p>
          <a:p>
            <a:pPr marL="365760" indent="-256032" algn="just" eaLnBrk="1" fontAlgn="auto" hangingPunct="1">
              <a:spcBef>
                <a:spcPts val="0"/>
              </a:spcBef>
              <a:spcAft>
                <a:spcPts val="0"/>
              </a:spcAft>
              <a:buClr>
                <a:schemeClr val="accent3"/>
              </a:buClr>
              <a:defRPr/>
            </a:pPr>
            <a:endParaRPr lang="tr-TR" b="1" dirty="0">
              <a:solidFill>
                <a:srgbClr val="FF0000"/>
              </a:solidFill>
              <a:latin typeface="Comic Sans MS" pitchFamily="66" charset="0"/>
              <a:ea typeface="Calibri" panose="020F0502020204030204" pitchFamily="34" charset="0"/>
              <a:cs typeface="Calibri" pitchFamily="34" charset="0"/>
            </a:endParaRPr>
          </a:p>
        </p:txBody>
      </p:sp>
      <p:sp>
        <p:nvSpPr>
          <p:cNvPr id="24586" name="2 Alt Başlık">
            <a:extLst>
              <a:ext uri="{FF2B5EF4-FFF2-40B4-BE49-F238E27FC236}">
                <a16:creationId xmlns:a16="http://schemas.microsoft.com/office/drawing/2014/main" id="{5DA75DA1-3096-4D1D-8893-783D688634EA}"/>
              </a:ext>
            </a:extLst>
          </p:cNvPr>
          <p:cNvSpPr txBox="1">
            <a:spLocks/>
          </p:cNvSpPr>
          <p:nvPr/>
        </p:nvSpPr>
        <p:spPr bwMode="auto">
          <a:xfrm>
            <a:off x="439738" y="2189163"/>
            <a:ext cx="10048875"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lstStyle>
            <a:lvl1pPr>
              <a:defRPr>
                <a:solidFill>
                  <a:srgbClr val="FFFFFF"/>
                </a:solidFill>
                <a:latin typeface="Trebuchet MS" pitchFamily="34" charset="0"/>
              </a:defRPr>
            </a:lvl1pPr>
            <a:lvl2pPr>
              <a:defRPr sz="1600">
                <a:solidFill>
                  <a:srgbClr val="FFFFFF"/>
                </a:solidFill>
                <a:latin typeface="Trebuchet MS" pitchFamily="34" charset="0"/>
              </a:defRPr>
            </a:lvl2pPr>
            <a:lvl3pPr>
              <a:defRPr sz="1400">
                <a:solidFill>
                  <a:srgbClr val="FFFFFF"/>
                </a:solidFill>
                <a:latin typeface="Trebuchet MS" pitchFamily="34" charset="0"/>
              </a:defRPr>
            </a:lvl3pPr>
            <a:lvl4pPr>
              <a:defRPr sz="1200">
                <a:solidFill>
                  <a:srgbClr val="FFFFFF"/>
                </a:solidFill>
                <a:latin typeface="Trebuchet MS" pitchFamily="34" charset="0"/>
              </a:defRPr>
            </a:lvl4pPr>
            <a:lvl5pPr>
              <a:defRPr sz="1200">
                <a:solidFill>
                  <a:srgbClr val="FFFFFF"/>
                </a:solidFill>
                <a:latin typeface="Trebuchet MS" pitchFamily="34" charset="0"/>
              </a:defRPr>
            </a:lvl5pPr>
            <a:lvl6pPr fontAlgn="base">
              <a:spcAft>
                <a:spcPct val="0"/>
              </a:spcAft>
              <a:buFont typeface="Wingdings 3" pitchFamily="18" charset="2"/>
              <a:defRPr sz="1200">
                <a:solidFill>
                  <a:srgbClr val="FFFFFF"/>
                </a:solidFill>
                <a:latin typeface="Trebuchet MS" pitchFamily="34" charset="0"/>
              </a:defRPr>
            </a:lvl6pPr>
            <a:lvl7pPr fontAlgn="base">
              <a:spcAft>
                <a:spcPct val="0"/>
              </a:spcAft>
              <a:buFont typeface="Wingdings 3" pitchFamily="18" charset="2"/>
              <a:defRPr sz="1200">
                <a:solidFill>
                  <a:srgbClr val="FFFFFF"/>
                </a:solidFill>
                <a:latin typeface="Trebuchet MS" pitchFamily="34" charset="0"/>
              </a:defRPr>
            </a:lvl7pPr>
            <a:lvl8pPr fontAlgn="base">
              <a:spcAft>
                <a:spcPct val="0"/>
              </a:spcAft>
              <a:buFont typeface="Wingdings 3" pitchFamily="18" charset="2"/>
              <a:defRPr sz="1200">
                <a:solidFill>
                  <a:srgbClr val="FFFFFF"/>
                </a:solidFill>
                <a:latin typeface="Trebuchet MS" pitchFamily="34" charset="0"/>
              </a:defRPr>
            </a:lvl8pPr>
            <a:lvl9pPr fontAlgn="base">
              <a:spcAft>
                <a:spcPct val="0"/>
              </a:spcAft>
              <a:buFont typeface="Wingdings 3" pitchFamily="18" charset="2"/>
              <a:defRPr sz="1200">
                <a:solidFill>
                  <a:srgbClr val="FFFFFF"/>
                </a:solidFill>
                <a:latin typeface="Trebuchet MS" pitchFamily="34" charset="0"/>
              </a:defRPr>
            </a:lvl9pPr>
          </a:lstStyle>
          <a:p>
            <a:pPr eaLnBrk="1" hangingPunct="1">
              <a:defRPr/>
            </a:pPr>
            <a:r>
              <a:rPr lang="tr-TR" sz="2000" b="1" dirty="0">
                <a:solidFill>
                  <a:srgbClr val="3F7819"/>
                </a:solidFill>
                <a:latin typeface="+mj-lt"/>
                <a:cs typeface="Helvetica" pitchFamily="34" charset="0"/>
                <a:sym typeface="Helvetica" pitchFamily="34" charset="0"/>
              </a:rPr>
              <a:t>Destek Eğitim Odası uygulaması için hazırlanan plan okul yönetimi tarafından (hangi saatte hangi öğrencilerin eğitim alacağını ve varsa okuldaki mevcut öğretmenlerin hangi saatlerde görevlendirildiğini içeren planlama) resmi yazı ile ilçe milli eğitim müdürlüğü ’ne </a:t>
            </a:r>
            <a:r>
              <a:rPr lang="tr-TR" sz="2000" b="1" dirty="0" smtClean="0">
                <a:solidFill>
                  <a:srgbClr val="3F7819"/>
                </a:solidFill>
                <a:latin typeface="+mj-lt"/>
                <a:cs typeface="Helvetica" pitchFamily="34" charset="0"/>
                <a:sym typeface="Helvetica" pitchFamily="34" charset="0"/>
              </a:rPr>
              <a:t>gönderilerek</a:t>
            </a:r>
            <a:r>
              <a:rPr lang="tr-TR" sz="2000" b="1" dirty="0">
                <a:solidFill>
                  <a:srgbClr val="3F7819"/>
                </a:solidFill>
                <a:latin typeface="+mj-lt"/>
                <a:cs typeface="Helvetica" pitchFamily="34" charset="0"/>
                <a:sym typeface="Helvetica" pitchFamily="34" charset="0"/>
              </a:rPr>
              <a:t> </a:t>
            </a:r>
            <a:r>
              <a:rPr lang="tr-TR" sz="2000" b="1" i="1" dirty="0" smtClean="0">
                <a:solidFill>
                  <a:srgbClr val="3F7819"/>
                </a:solidFill>
                <a:effectLst>
                  <a:outerShdw blurRad="38100" dist="38100" dir="2700000" algn="tl">
                    <a:srgbClr val="000000">
                      <a:alpha val="43137"/>
                    </a:srgbClr>
                  </a:outerShdw>
                </a:effectLst>
                <a:latin typeface="+mj-lt"/>
                <a:cs typeface="Helvetica" pitchFamily="34" charset="0"/>
                <a:sym typeface="Helvetica" pitchFamily="34" charset="0"/>
              </a:rPr>
              <a:t>Öğretmen </a:t>
            </a:r>
            <a:r>
              <a:rPr lang="tr-TR" sz="2000" b="1" i="1" dirty="0">
                <a:solidFill>
                  <a:srgbClr val="3F7819"/>
                </a:solidFill>
                <a:effectLst>
                  <a:outerShdw blurRad="38100" dist="38100" dir="2700000" algn="tl">
                    <a:srgbClr val="000000">
                      <a:alpha val="43137"/>
                    </a:srgbClr>
                  </a:outerShdw>
                </a:effectLst>
                <a:latin typeface="+mj-lt"/>
                <a:cs typeface="Helvetica" pitchFamily="34" charset="0"/>
                <a:sym typeface="Helvetica" pitchFamily="34" charset="0"/>
              </a:rPr>
              <a:t>bulunamayan saatler için öğretmen isteğinde bulunulur</a:t>
            </a:r>
            <a:r>
              <a:rPr lang="tr-TR" sz="2000" b="1" i="1" dirty="0">
                <a:solidFill>
                  <a:srgbClr val="3F7819"/>
                </a:solidFill>
                <a:latin typeface="+mj-lt"/>
                <a:cs typeface="Helvetica" pitchFamily="34" charset="0"/>
                <a:sym typeface="Helvetica" pitchFamily="34" charset="0"/>
              </a:rPr>
              <a:t>. </a:t>
            </a:r>
            <a:r>
              <a:rPr lang="tr-TR" sz="2400" b="1" i="1" dirty="0">
                <a:solidFill>
                  <a:srgbClr val="3F7819"/>
                </a:solidFill>
                <a:latin typeface="Arial Black" panose="020B0A04020102020204" pitchFamily="34" charset="0"/>
                <a:cs typeface="Helvetica" pitchFamily="34" charset="0"/>
                <a:sym typeface="Helvetica" pitchFamily="34" charset="0"/>
              </a:rPr>
              <a:t/>
            </a:r>
            <a:br>
              <a:rPr lang="tr-TR" sz="2400" b="1" i="1" dirty="0">
                <a:solidFill>
                  <a:srgbClr val="3F7819"/>
                </a:solidFill>
                <a:latin typeface="Arial Black" panose="020B0A04020102020204" pitchFamily="34" charset="0"/>
                <a:cs typeface="Helvetica" pitchFamily="34" charset="0"/>
                <a:sym typeface="Helvetica" pitchFamily="34" charset="0"/>
              </a:rPr>
            </a:br>
            <a:endParaRPr lang="tr-TR" sz="2400" b="1" i="1" dirty="0">
              <a:solidFill>
                <a:srgbClr val="3F7819"/>
              </a:solidFill>
              <a:latin typeface="Arial Black" panose="020B0A04020102020204" pitchFamily="34" charset="0"/>
              <a:cs typeface="Helvetica" pitchFamily="34" charset="0"/>
              <a:sym typeface="Helvetica" pitchFamily="34" charset="0"/>
            </a:endParaRPr>
          </a:p>
          <a:p>
            <a:pPr eaLnBrk="1" hangingPunct="1">
              <a:defRPr/>
            </a:pPr>
            <a:endParaRPr lang="tr-TR" sz="2400" b="1" i="1" dirty="0">
              <a:solidFill>
                <a:srgbClr val="3F7819"/>
              </a:solidFill>
              <a:latin typeface="Helvetica" pitchFamily="34" charset="0"/>
              <a:cs typeface="Helvetica" pitchFamily="34" charset="0"/>
              <a:sym typeface="Helvetica" pitchFamily="34" charset="0"/>
            </a:endParaRPr>
          </a:p>
        </p:txBody>
      </p:sp>
      <p:sp>
        <p:nvSpPr>
          <p:cNvPr id="28681" name="Slayt Numarası Yer Tutucusu 1">
            <a:extLst>
              <a:ext uri="{FF2B5EF4-FFF2-40B4-BE49-F238E27FC236}">
                <a16:creationId xmlns:a16="http://schemas.microsoft.com/office/drawing/2014/main" id="{7BF8772B-784F-4C2F-8AD8-B3456B3B3DEF}"/>
              </a:ext>
            </a:extLst>
          </p:cNvPr>
          <p:cNvSpPr>
            <a:spLocks noGrp="1"/>
          </p:cNvSpPr>
          <p:nvPr>
            <p:ph type="sldNum" sz="quarter" idx="12"/>
          </p:nvPr>
        </p:nvSpPr>
        <p:spPr bwMode="auto">
          <a:xfrm>
            <a:off x="11037888" y="752475"/>
            <a:ext cx="1154112" cy="109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59268A43-DF66-4EFA-ABE0-F928EA0F24A7}" type="slidenum">
              <a:rPr lang="tr-TR" altLang="en-US">
                <a:solidFill>
                  <a:schemeClr val="accent1"/>
                </a:solidFill>
              </a:rPr>
              <a:pPr/>
              <a:t>14</a:t>
            </a:fld>
            <a:endParaRPr lang="tr-TR" altLang="en-US">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2.png">
            <a:extLst>
              <a:ext uri="{FF2B5EF4-FFF2-40B4-BE49-F238E27FC236}">
                <a16:creationId xmlns:a16="http://schemas.microsoft.com/office/drawing/2014/main" id="{B90EB655-44E1-433F-B6E2-1C96C3A407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7800"/>
            <a:ext cx="11447463"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3556" name="AutoShape 4">
            <a:extLst>
              <a:ext uri="{FF2B5EF4-FFF2-40B4-BE49-F238E27FC236}">
                <a16:creationId xmlns:a16="http://schemas.microsoft.com/office/drawing/2014/main" id="{ACEA9E16-4861-4676-B740-4B66D073FA96}"/>
              </a:ext>
            </a:extLst>
          </p:cNvPr>
          <p:cNvSpPr>
            <a:spLocks/>
          </p:cNvSpPr>
          <p:nvPr/>
        </p:nvSpPr>
        <p:spPr bwMode="auto">
          <a:xfrm>
            <a:off x="1293813" y="193675"/>
            <a:ext cx="9821862" cy="11001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p>
            <a:pPr marL="342900" indent="-342900" eaLnBrk="1" hangingPunct="1">
              <a:defRPr/>
            </a:pPr>
            <a:endParaRPr lang="tr-TR">
              <a:solidFill>
                <a:srgbClr val="000000"/>
              </a:solidFill>
              <a:latin typeface="Calibri" pitchFamily="34" charset="0"/>
              <a:cs typeface="Helvetica" pitchFamily="34" charset="0"/>
              <a:sym typeface="Calibri" pitchFamily="34" charset="0"/>
            </a:endParaRPr>
          </a:p>
          <a:p>
            <a:pPr marL="342900" indent="-342900" eaLnBrk="1" hangingPunct="1">
              <a:defRPr/>
            </a:pPr>
            <a:r>
              <a:rPr lang="tr-TR" sz="3600" b="1">
                <a:solidFill>
                  <a:srgbClr val="000000"/>
                </a:solidFill>
                <a:effectLst>
                  <a:outerShdw blurRad="38100" dist="38100" dir="2700000" algn="tl">
                    <a:srgbClr val="C0C0C0"/>
                  </a:outerShdw>
                </a:effectLst>
                <a:latin typeface="Calibri" pitchFamily="34" charset="0"/>
                <a:cs typeface="Helvetica" pitchFamily="34" charset="0"/>
                <a:sym typeface="Calibri" pitchFamily="34" charset="0"/>
              </a:rPr>
              <a:t>Destek Eğitim Odasında Eğitim Desteği Alan Öğrencinin Başarı Değerlendirmesi Nasıl Yapılır?</a:t>
            </a:r>
          </a:p>
        </p:txBody>
      </p:sp>
      <p:sp>
        <p:nvSpPr>
          <p:cNvPr id="7" name="6 Dikdörtgen">
            <a:extLst>
              <a:ext uri="{FF2B5EF4-FFF2-40B4-BE49-F238E27FC236}">
                <a16:creationId xmlns:a16="http://schemas.microsoft.com/office/drawing/2014/main" id="{B7A0630B-2DE2-402C-B898-56D64FD4F235}"/>
              </a:ext>
            </a:extLst>
          </p:cNvPr>
          <p:cNvSpPr/>
          <p:nvPr/>
        </p:nvSpPr>
        <p:spPr>
          <a:xfrm>
            <a:off x="2279650" y="2997200"/>
            <a:ext cx="7704138" cy="368300"/>
          </a:xfrm>
          <a:prstGeom prst="rect">
            <a:avLst/>
          </a:prstGeom>
        </p:spPr>
        <p:txBody>
          <a:bodyPr>
            <a:spAutoFit/>
          </a:bodyPr>
          <a:lstStyle/>
          <a:p>
            <a:pPr marL="365760" indent="-256032" algn="just" eaLnBrk="1" fontAlgn="auto" hangingPunct="1">
              <a:spcBef>
                <a:spcPts val="0"/>
              </a:spcBef>
              <a:spcAft>
                <a:spcPts val="0"/>
              </a:spcAft>
              <a:buClr>
                <a:schemeClr val="accent3"/>
              </a:buClr>
              <a:buFont typeface="Georgia"/>
              <a:buChar char="•"/>
              <a:defRPr/>
            </a:pPr>
            <a:endParaRPr lang="tr-TR" b="1" dirty="0">
              <a:solidFill>
                <a:srgbClr val="0070C0"/>
              </a:solidFill>
              <a:latin typeface="Comic Sans MS" pitchFamily="66" charset="0"/>
              <a:ea typeface="Calibri" panose="020F0502020204030204" pitchFamily="34" charset="0"/>
              <a:cs typeface="Calibri" pitchFamily="34" charset="0"/>
            </a:endParaRPr>
          </a:p>
        </p:txBody>
      </p:sp>
      <p:sp>
        <p:nvSpPr>
          <p:cNvPr id="9" name="8 Dikdörtgen">
            <a:extLst>
              <a:ext uri="{FF2B5EF4-FFF2-40B4-BE49-F238E27FC236}">
                <a16:creationId xmlns:a16="http://schemas.microsoft.com/office/drawing/2014/main" id="{D2F6624A-458E-43AE-8880-F870C26F1011}"/>
              </a:ext>
            </a:extLst>
          </p:cNvPr>
          <p:cNvSpPr/>
          <p:nvPr/>
        </p:nvSpPr>
        <p:spPr>
          <a:xfrm>
            <a:off x="1919288" y="2636838"/>
            <a:ext cx="8497887" cy="369887"/>
          </a:xfrm>
          <a:prstGeom prst="rect">
            <a:avLst/>
          </a:prstGeom>
        </p:spPr>
        <p:txBody>
          <a:bodyPr>
            <a:spAutoFit/>
          </a:bodyPr>
          <a:lstStyle/>
          <a:p>
            <a:pPr marL="365760" indent="-256032" algn="just" eaLnBrk="1" fontAlgn="auto" hangingPunct="1">
              <a:spcBef>
                <a:spcPts val="0"/>
              </a:spcBef>
              <a:spcAft>
                <a:spcPts val="0"/>
              </a:spcAft>
              <a:buClr>
                <a:schemeClr val="accent3"/>
              </a:buClr>
              <a:buFont typeface="Arial" pitchFamily="34" charset="0"/>
              <a:buChar char="•"/>
              <a:defRPr/>
            </a:pPr>
            <a:endParaRPr lang="tr-TR" b="1" dirty="0">
              <a:solidFill>
                <a:srgbClr val="0070C0"/>
              </a:solidFill>
              <a:latin typeface="Comic Sans MS" pitchFamily="66" charset="0"/>
              <a:ea typeface="Calibri" panose="020F0502020204030204" pitchFamily="34" charset="0"/>
              <a:cs typeface="Calibri" pitchFamily="34" charset="0"/>
            </a:endParaRPr>
          </a:p>
        </p:txBody>
      </p:sp>
      <p:sp>
        <p:nvSpPr>
          <p:cNvPr id="23559" name="7 Dikdörtgen">
            <a:extLst>
              <a:ext uri="{FF2B5EF4-FFF2-40B4-BE49-F238E27FC236}">
                <a16:creationId xmlns:a16="http://schemas.microsoft.com/office/drawing/2014/main" id="{7D8A65CC-0CE2-4D0C-977E-7068D41564B9}"/>
              </a:ext>
            </a:extLst>
          </p:cNvPr>
          <p:cNvSpPr>
            <a:spLocks noChangeArrowheads="1"/>
          </p:cNvSpPr>
          <p:nvPr/>
        </p:nvSpPr>
        <p:spPr bwMode="auto">
          <a:xfrm>
            <a:off x="546100" y="2176463"/>
            <a:ext cx="9871075"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endParaRPr lang="tr-TR" altLang="en-US" sz="2400" dirty="0">
              <a:solidFill>
                <a:srgbClr val="3F7819"/>
              </a:solidFill>
              <a:cs typeface="Helvetica" panose="020B0604020202020204" pitchFamily="34" charset="0"/>
              <a:sym typeface="Calibri" panose="020F0502020204030204" pitchFamily="34" charset="0"/>
            </a:endParaRPr>
          </a:p>
          <a:p>
            <a:pPr eaLnBrk="1" hangingPunct="1"/>
            <a:r>
              <a:rPr lang="tr-TR" altLang="en-US" sz="2000" b="1" dirty="0">
                <a:solidFill>
                  <a:srgbClr val="3F7819"/>
                </a:solidFill>
                <a:cs typeface="Helvetica" panose="020B0604020202020204" pitchFamily="34" charset="0"/>
                <a:sym typeface="Calibri" panose="020F0502020204030204" pitchFamily="34" charset="0"/>
              </a:rPr>
              <a:t>Destek eğitim odasında; program farklılaştırma ve bireyselleştirmeye yönelik zenginleştirme ve genişletme uygulamaları yapılır. Öğretimin farklılaştırılmasına yönelik ölçme ve değerlendirme araçları kullanılarak </a:t>
            </a:r>
            <a:r>
              <a:rPr lang="tr-TR" altLang="en-US" sz="2000" b="1" dirty="0">
                <a:solidFill>
                  <a:srgbClr val="3F7819"/>
                </a:solidFill>
                <a:effectLst>
                  <a:outerShdw blurRad="38100" dist="38100" dir="2700000" algn="tl">
                    <a:srgbClr val="C0C0C0"/>
                  </a:outerShdw>
                </a:effectLst>
                <a:cs typeface="Helvetica" panose="020B0604020202020204" pitchFamily="34" charset="0"/>
                <a:sym typeface="Calibri" panose="020F0502020204030204" pitchFamily="34" charset="0"/>
              </a:rPr>
              <a:t>BEP doğrultusunda değerlendirme yapılır. </a:t>
            </a:r>
          </a:p>
          <a:p>
            <a:pPr eaLnBrk="1" hangingPunct="1"/>
            <a:endParaRPr lang="tr-TR" altLang="en-US" sz="2000" b="1" dirty="0">
              <a:solidFill>
                <a:srgbClr val="3F7819"/>
              </a:solidFill>
              <a:cs typeface="Helvetica" panose="020B0604020202020204" pitchFamily="34" charset="0"/>
              <a:sym typeface="Calibri" panose="020F0502020204030204" pitchFamily="34" charset="0"/>
            </a:endParaRPr>
          </a:p>
          <a:p>
            <a:pPr eaLnBrk="1" hangingPunct="1"/>
            <a:r>
              <a:rPr lang="tr-TR" altLang="en-US" sz="2000" b="1" dirty="0">
                <a:solidFill>
                  <a:srgbClr val="2A5010"/>
                </a:solidFill>
                <a:cs typeface="Helvetica" panose="020B0604020202020204" pitchFamily="34" charset="0"/>
                <a:sym typeface="Calibri" panose="020F0502020204030204" pitchFamily="34" charset="0"/>
              </a:rPr>
              <a:t>Öğrencinin destek eğitim odasında eğitim aldığı derslere ilişkin, değerlendirme süreçlerinde kullanılan ölçme araçları, çalışma kâğıtları/defterleri dönem sonu raporuyla birlikte okul idaresine teslim edilir.</a:t>
            </a:r>
            <a:endParaRPr lang="tr-TR" altLang="tr-TR" sz="2000" b="1" dirty="0">
              <a:solidFill>
                <a:srgbClr val="2A5010"/>
              </a:solidFill>
              <a:cs typeface="Helvetica" panose="020B0604020202020204" pitchFamily="34" charset="0"/>
              <a:sym typeface="Calibri" panose="020F0502020204030204" pitchFamily="34" charset="0"/>
            </a:endParaRPr>
          </a:p>
        </p:txBody>
      </p:sp>
      <p:sp>
        <p:nvSpPr>
          <p:cNvPr id="29703" name="Slayt Numarası Yer Tutucusu 1">
            <a:extLst>
              <a:ext uri="{FF2B5EF4-FFF2-40B4-BE49-F238E27FC236}">
                <a16:creationId xmlns:a16="http://schemas.microsoft.com/office/drawing/2014/main" id="{469DF577-2992-4227-84A5-6E208E3BA5B7}"/>
              </a:ext>
            </a:extLst>
          </p:cNvPr>
          <p:cNvSpPr>
            <a:spLocks noGrp="1"/>
          </p:cNvSpPr>
          <p:nvPr>
            <p:ph type="sldNum" sz="quarter" idx="12"/>
          </p:nvPr>
        </p:nvSpPr>
        <p:spPr bwMode="auto">
          <a:xfrm>
            <a:off x="11037888" y="752475"/>
            <a:ext cx="1154112" cy="109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AD76719F-A4ED-4312-ADA7-B6D667E30BD0}" type="slidenum">
              <a:rPr lang="tr-TR" altLang="en-US">
                <a:solidFill>
                  <a:schemeClr val="accent1"/>
                </a:solidFill>
              </a:rPr>
              <a:pPr/>
              <a:t>15</a:t>
            </a:fld>
            <a:endParaRPr lang="tr-TR" altLang="en-US">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2.png">
            <a:extLst>
              <a:ext uri="{FF2B5EF4-FFF2-40B4-BE49-F238E27FC236}">
                <a16:creationId xmlns:a16="http://schemas.microsoft.com/office/drawing/2014/main" id="{59E130C3-F8E6-4823-BCB2-E95F96726E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7800"/>
            <a:ext cx="11447463"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3556" name="AutoShape 4">
            <a:extLst>
              <a:ext uri="{FF2B5EF4-FFF2-40B4-BE49-F238E27FC236}">
                <a16:creationId xmlns:a16="http://schemas.microsoft.com/office/drawing/2014/main" id="{58C845AF-FEEA-4308-8C49-F09D385E7FE4}"/>
              </a:ext>
            </a:extLst>
          </p:cNvPr>
          <p:cNvSpPr>
            <a:spLocks/>
          </p:cNvSpPr>
          <p:nvPr/>
        </p:nvSpPr>
        <p:spPr bwMode="auto">
          <a:xfrm>
            <a:off x="1185863" y="-354013"/>
            <a:ext cx="9820275" cy="175577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a:spAutoFit/>
          </a:bodyPr>
          <a:lstStyle/>
          <a:p>
            <a:pPr marL="342900" indent="-342900" eaLnBrk="1" hangingPunct="1">
              <a:defRPr/>
            </a:pPr>
            <a:endParaRPr lang="tr-TR" sz="3600" b="1">
              <a:solidFill>
                <a:schemeClr val="bg1"/>
              </a:solidFill>
              <a:effectLst>
                <a:outerShdw blurRad="38100" dist="38100" dir="2700000" algn="tl">
                  <a:srgbClr val="C0C0C0"/>
                </a:outerShdw>
              </a:effectLst>
              <a:latin typeface="Calibri" pitchFamily="34" charset="0"/>
              <a:cs typeface="Helvetica" pitchFamily="34" charset="0"/>
              <a:sym typeface="Calibri" pitchFamily="34" charset="0"/>
            </a:endParaRPr>
          </a:p>
          <a:p>
            <a:pPr marL="342900" indent="-342900" eaLnBrk="1" hangingPunct="1">
              <a:defRPr/>
            </a:pPr>
            <a:r>
              <a:rPr lang="tr-TR" sz="3600" b="1">
                <a:solidFill>
                  <a:schemeClr val="bg1"/>
                </a:solidFill>
                <a:effectLst>
                  <a:outerShdw blurRad="38100" dist="38100" dir="2700000" algn="tl">
                    <a:srgbClr val="C0C0C0"/>
                  </a:outerShdw>
                </a:effectLst>
                <a:latin typeface="Calibri" pitchFamily="34" charset="0"/>
                <a:cs typeface="Helvetica" pitchFamily="34" charset="0"/>
                <a:sym typeface="Calibri" pitchFamily="34" charset="0"/>
              </a:rPr>
              <a:t>Destek Eğitim Odasında Yürütülecek Eğitim Hizmetlerinin Planlaması Kim Tarafından Yapılır?</a:t>
            </a:r>
          </a:p>
        </p:txBody>
      </p:sp>
      <p:sp>
        <p:nvSpPr>
          <p:cNvPr id="7" name="6 Dikdörtgen">
            <a:extLst>
              <a:ext uri="{FF2B5EF4-FFF2-40B4-BE49-F238E27FC236}">
                <a16:creationId xmlns:a16="http://schemas.microsoft.com/office/drawing/2014/main" id="{6959C629-FBDB-4D62-A320-BB8CDFF9E79F}"/>
              </a:ext>
            </a:extLst>
          </p:cNvPr>
          <p:cNvSpPr/>
          <p:nvPr/>
        </p:nvSpPr>
        <p:spPr>
          <a:xfrm>
            <a:off x="2279650" y="2997200"/>
            <a:ext cx="7704138" cy="368300"/>
          </a:xfrm>
          <a:prstGeom prst="rect">
            <a:avLst/>
          </a:prstGeom>
        </p:spPr>
        <p:txBody>
          <a:bodyPr>
            <a:spAutoFit/>
          </a:bodyPr>
          <a:lstStyle/>
          <a:p>
            <a:pPr marL="365760" indent="-256032" algn="just" eaLnBrk="1" fontAlgn="auto" hangingPunct="1">
              <a:spcBef>
                <a:spcPts val="0"/>
              </a:spcBef>
              <a:spcAft>
                <a:spcPts val="0"/>
              </a:spcAft>
              <a:buClr>
                <a:schemeClr val="accent3"/>
              </a:buClr>
              <a:buFont typeface="Georgia"/>
              <a:buChar char="•"/>
              <a:defRPr/>
            </a:pPr>
            <a:endParaRPr lang="tr-TR" b="1" dirty="0">
              <a:solidFill>
                <a:srgbClr val="0070C0"/>
              </a:solidFill>
              <a:latin typeface="Comic Sans MS" pitchFamily="66" charset="0"/>
              <a:ea typeface="Calibri" panose="020F0502020204030204" pitchFamily="34" charset="0"/>
              <a:cs typeface="Calibri" pitchFamily="34" charset="0"/>
            </a:endParaRPr>
          </a:p>
        </p:txBody>
      </p:sp>
      <p:sp>
        <p:nvSpPr>
          <p:cNvPr id="9" name="8 Dikdörtgen">
            <a:extLst>
              <a:ext uri="{FF2B5EF4-FFF2-40B4-BE49-F238E27FC236}">
                <a16:creationId xmlns:a16="http://schemas.microsoft.com/office/drawing/2014/main" id="{6B0694F1-EC47-4D6D-A197-4E0ED6C32349}"/>
              </a:ext>
            </a:extLst>
          </p:cNvPr>
          <p:cNvSpPr/>
          <p:nvPr/>
        </p:nvSpPr>
        <p:spPr>
          <a:xfrm>
            <a:off x="1919288" y="2636838"/>
            <a:ext cx="8497887" cy="369887"/>
          </a:xfrm>
          <a:prstGeom prst="rect">
            <a:avLst/>
          </a:prstGeom>
        </p:spPr>
        <p:txBody>
          <a:bodyPr>
            <a:spAutoFit/>
          </a:bodyPr>
          <a:lstStyle/>
          <a:p>
            <a:pPr marL="365760" indent="-256032" algn="just" eaLnBrk="1" fontAlgn="auto" hangingPunct="1">
              <a:spcBef>
                <a:spcPts val="0"/>
              </a:spcBef>
              <a:spcAft>
                <a:spcPts val="0"/>
              </a:spcAft>
              <a:buClr>
                <a:schemeClr val="accent3"/>
              </a:buClr>
              <a:buFont typeface="Arial" pitchFamily="34" charset="0"/>
              <a:buChar char="•"/>
              <a:defRPr/>
            </a:pPr>
            <a:endParaRPr lang="tr-TR" b="1" dirty="0">
              <a:solidFill>
                <a:srgbClr val="0070C0"/>
              </a:solidFill>
              <a:latin typeface="Comic Sans MS" pitchFamily="66" charset="0"/>
              <a:ea typeface="Calibri" panose="020F0502020204030204" pitchFamily="34" charset="0"/>
              <a:cs typeface="Calibri" pitchFamily="34" charset="0"/>
            </a:endParaRPr>
          </a:p>
        </p:txBody>
      </p:sp>
      <p:sp>
        <p:nvSpPr>
          <p:cNvPr id="23559" name="7 Dikdörtgen">
            <a:extLst>
              <a:ext uri="{FF2B5EF4-FFF2-40B4-BE49-F238E27FC236}">
                <a16:creationId xmlns:a16="http://schemas.microsoft.com/office/drawing/2014/main" id="{747967D0-1392-4162-9987-AB87962EBF92}"/>
              </a:ext>
            </a:extLst>
          </p:cNvPr>
          <p:cNvSpPr>
            <a:spLocks noChangeArrowheads="1"/>
          </p:cNvSpPr>
          <p:nvPr/>
        </p:nvSpPr>
        <p:spPr bwMode="auto">
          <a:xfrm>
            <a:off x="461963" y="2449513"/>
            <a:ext cx="102266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eaLnBrk="1" fontAlgn="auto" hangingPunct="1">
              <a:spcBef>
                <a:spcPts val="0"/>
              </a:spcBef>
              <a:spcAft>
                <a:spcPts val="0"/>
              </a:spcAft>
              <a:defRPr/>
            </a:pPr>
            <a:endParaRPr lang="tr-TR" sz="2000" dirty="0">
              <a:solidFill>
                <a:schemeClr val="accent2">
                  <a:lumMod val="75000"/>
                </a:schemeClr>
              </a:solidFill>
            </a:endParaRPr>
          </a:p>
          <a:p>
            <a:pPr eaLnBrk="1" fontAlgn="auto" hangingPunct="1">
              <a:spcBef>
                <a:spcPts val="0"/>
              </a:spcBef>
              <a:spcAft>
                <a:spcPts val="0"/>
              </a:spcAft>
              <a:defRPr/>
            </a:pPr>
            <a:r>
              <a:rPr lang="tr-TR" sz="2000" b="1" i="1" dirty="0">
                <a:solidFill>
                  <a:schemeClr val="accent2">
                    <a:lumMod val="75000"/>
                  </a:schemeClr>
                </a:solidFill>
                <a:latin typeface="+mj-lt"/>
                <a:ea typeface="+mj-ea"/>
                <a:cs typeface="+mj-cs"/>
              </a:rPr>
              <a:t>Destek eğitim odasında eğitim alacak </a:t>
            </a:r>
            <a:r>
              <a:rPr lang="tr-TR" sz="2000" b="1" i="1" dirty="0">
                <a:solidFill>
                  <a:srgbClr val="002060"/>
                </a:solidFill>
                <a:effectLst>
                  <a:outerShdw blurRad="38100" dist="38100" dir="2700000" algn="tl">
                    <a:srgbClr val="000000">
                      <a:alpha val="43137"/>
                    </a:srgbClr>
                  </a:outerShdw>
                </a:effectLst>
                <a:latin typeface="+mj-lt"/>
                <a:ea typeface="+mj-ea"/>
                <a:cs typeface="+mj-cs"/>
              </a:rPr>
              <a:t>öğrenciler</a:t>
            </a:r>
            <a:r>
              <a:rPr lang="tr-TR" sz="2000" b="1" i="1" dirty="0">
                <a:solidFill>
                  <a:schemeClr val="accent2">
                    <a:lumMod val="75000"/>
                  </a:schemeClr>
                </a:solidFill>
                <a:latin typeface="+mj-lt"/>
                <a:ea typeface="+mj-ea"/>
                <a:cs typeface="+mj-cs"/>
              </a:rPr>
              <a:t> ile eğitim hizmeti sunacak </a:t>
            </a:r>
            <a:r>
              <a:rPr lang="tr-TR" sz="2000" b="1" i="1" dirty="0">
                <a:solidFill>
                  <a:srgbClr val="002060"/>
                </a:solidFill>
                <a:effectLst>
                  <a:outerShdw blurRad="38100" dist="38100" dir="2700000" algn="tl">
                    <a:srgbClr val="000000">
                      <a:alpha val="43137"/>
                    </a:srgbClr>
                  </a:outerShdw>
                </a:effectLst>
                <a:latin typeface="+mj-lt"/>
                <a:ea typeface="+mj-ea"/>
                <a:cs typeface="+mj-cs"/>
              </a:rPr>
              <a:t>öğretmenlerin</a:t>
            </a:r>
            <a:r>
              <a:rPr lang="tr-TR" sz="2000" b="1" i="1" dirty="0">
                <a:solidFill>
                  <a:schemeClr val="accent2">
                    <a:lumMod val="75000"/>
                  </a:schemeClr>
                </a:solidFill>
                <a:latin typeface="+mj-lt"/>
                <a:ea typeface="+mj-ea"/>
                <a:cs typeface="+mj-cs"/>
              </a:rPr>
              <a:t> hangi gün ve saatlerde destek eğitim odasında olacaklarına ilişkin </a:t>
            </a:r>
            <a:r>
              <a:rPr lang="tr-TR" sz="2000" b="1" i="1" dirty="0">
                <a:solidFill>
                  <a:srgbClr val="002060"/>
                </a:solidFill>
                <a:effectLst>
                  <a:outerShdw blurRad="38100" dist="38100" dir="2700000" algn="tl">
                    <a:srgbClr val="000000">
                      <a:alpha val="43137"/>
                    </a:srgbClr>
                  </a:outerShdw>
                </a:effectLst>
                <a:latin typeface="+mj-lt"/>
                <a:ea typeface="+mj-ea"/>
                <a:cs typeface="+mj-cs"/>
              </a:rPr>
              <a:t>planlama okul yönetimince yapılır</a:t>
            </a:r>
            <a:r>
              <a:rPr lang="tr-TR" sz="2000" b="1" i="1" dirty="0">
                <a:solidFill>
                  <a:schemeClr val="accent2">
                    <a:lumMod val="50000"/>
                  </a:schemeClr>
                </a:solidFill>
                <a:latin typeface="+mj-lt"/>
                <a:ea typeface="+mj-ea"/>
                <a:cs typeface="+mj-cs"/>
              </a:rPr>
              <a:t>. </a:t>
            </a:r>
            <a:r>
              <a:rPr lang="tr-TR" sz="2000" b="1" i="1" dirty="0">
                <a:solidFill>
                  <a:schemeClr val="accent2">
                    <a:lumMod val="75000"/>
                  </a:schemeClr>
                </a:solidFill>
                <a:latin typeface="+mj-lt"/>
                <a:ea typeface="+mj-ea"/>
                <a:cs typeface="+mj-cs"/>
              </a:rPr>
              <a:t>Öğrencilerin devam takip vb. durumları okul yönetimince sınıf defteri tutulması yoluyla kayıt altına </a:t>
            </a:r>
            <a:r>
              <a:rPr lang="tr-TR" sz="2000" b="1" i="1" dirty="0" smtClean="0">
                <a:solidFill>
                  <a:schemeClr val="accent2">
                    <a:lumMod val="75000"/>
                  </a:schemeClr>
                </a:solidFill>
                <a:latin typeface="+mj-lt"/>
                <a:ea typeface="+mj-ea"/>
                <a:cs typeface="+mj-cs"/>
              </a:rPr>
              <a:t>alınır.</a:t>
            </a:r>
            <a:endParaRPr lang="tr-TR" altLang="tr-TR" sz="2000" b="1" i="1" dirty="0">
              <a:solidFill>
                <a:schemeClr val="accent2">
                  <a:lumMod val="75000"/>
                </a:schemeClr>
              </a:solidFill>
              <a:latin typeface="+mj-lt"/>
              <a:ea typeface="+mj-ea"/>
              <a:cs typeface="+mj-cs"/>
            </a:endParaRPr>
          </a:p>
        </p:txBody>
      </p:sp>
      <p:sp>
        <p:nvSpPr>
          <p:cNvPr id="30727" name="Slayt Numarası Yer Tutucusu 1">
            <a:extLst>
              <a:ext uri="{FF2B5EF4-FFF2-40B4-BE49-F238E27FC236}">
                <a16:creationId xmlns:a16="http://schemas.microsoft.com/office/drawing/2014/main" id="{B7FA54B1-EFCD-4C1E-84B8-31A657DAD858}"/>
              </a:ext>
            </a:extLst>
          </p:cNvPr>
          <p:cNvSpPr>
            <a:spLocks noGrp="1"/>
          </p:cNvSpPr>
          <p:nvPr>
            <p:ph type="sldNum" sz="quarter" idx="12"/>
          </p:nvPr>
        </p:nvSpPr>
        <p:spPr bwMode="auto">
          <a:xfrm>
            <a:off x="11037888" y="752475"/>
            <a:ext cx="1154112" cy="109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A9626D7C-6D69-444C-8BDF-7A7F3F038868}" type="slidenum">
              <a:rPr lang="tr-TR" altLang="en-US">
                <a:solidFill>
                  <a:schemeClr val="accent1"/>
                </a:solidFill>
              </a:rPr>
              <a:pPr/>
              <a:t>16</a:t>
            </a:fld>
            <a:endParaRPr lang="tr-TR" altLang="en-US">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2.png">
            <a:extLst>
              <a:ext uri="{FF2B5EF4-FFF2-40B4-BE49-F238E27FC236}">
                <a16:creationId xmlns:a16="http://schemas.microsoft.com/office/drawing/2014/main" id="{6F66B59E-F86D-4AD0-8116-5C95D84912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7800"/>
            <a:ext cx="11447463"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3556" name="AutoShape 4">
            <a:extLst>
              <a:ext uri="{FF2B5EF4-FFF2-40B4-BE49-F238E27FC236}">
                <a16:creationId xmlns:a16="http://schemas.microsoft.com/office/drawing/2014/main" id="{F6A274B9-903A-49DE-92DC-7C67096EF25E}"/>
              </a:ext>
            </a:extLst>
          </p:cNvPr>
          <p:cNvSpPr>
            <a:spLocks/>
          </p:cNvSpPr>
          <p:nvPr/>
        </p:nvSpPr>
        <p:spPr bwMode="auto">
          <a:xfrm>
            <a:off x="1257300" y="-103188"/>
            <a:ext cx="9821863" cy="132397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a:spAutoFit/>
          </a:bodyPr>
          <a:lstStyle/>
          <a:p>
            <a:pPr marL="342900" indent="-342900" eaLnBrk="1" hangingPunct="1">
              <a:defRPr/>
            </a:pPr>
            <a:endParaRPr lang="tr-TR" sz="4000" b="1">
              <a:solidFill>
                <a:schemeClr val="bg1"/>
              </a:solidFill>
              <a:effectLst>
                <a:outerShdw blurRad="38100" dist="38100" dir="2700000" algn="tl">
                  <a:srgbClr val="C0C0C0"/>
                </a:outerShdw>
              </a:effectLst>
              <a:latin typeface="Calibri" pitchFamily="34" charset="0"/>
              <a:cs typeface="Helvetica" pitchFamily="34" charset="0"/>
              <a:sym typeface="Calibri" pitchFamily="34" charset="0"/>
            </a:endParaRPr>
          </a:p>
          <a:p>
            <a:pPr marL="342900" indent="-342900" eaLnBrk="1" hangingPunct="1">
              <a:defRPr/>
            </a:pPr>
            <a:r>
              <a:rPr lang="tr-TR" sz="4000" b="1">
                <a:solidFill>
                  <a:schemeClr val="bg1"/>
                </a:solidFill>
                <a:effectLst>
                  <a:outerShdw blurRad="38100" dist="38100" dir="2700000" algn="tl">
                    <a:srgbClr val="C0C0C0"/>
                  </a:outerShdw>
                </a:effectLst>
                <a:latin typeface="Calibri" pitchFamily="34" charset="0"/>
                <a:cs typeface="Helvetica" pitchFamily="34" charset="0"/>
                <a:sym typeface="Calibri" pitchFamily="34" charset="0"/>
              </a:rPr>
              <a:t>Uygulamalı Beceri Eğitimleri Nasıl Sunulur?</a:t>
            </a:r>
          </a:p>
        </p:txBody>
      </p:sp>
      <p:sp>
        <p:nvSpPr>
          <p:cNvPr id="7" name="6 Dikdörtgen">
            <a:extLst>
              <a:ext uri="{FF2B5EF4-FFF2-40B4-BE49-F238E27FC236}">
                <a16:creationId xmlns:a16="http://schemas.microsoft.com/office/drawing/2014/main" id="{8EB87AF7-F10E-45B9-AF30-DD3D8A2132ED}"/>
              </a:ext>
            </a:extLst>
          </p:cNvPr>
          <p:cNvSpPr/>
          <p:nvPr/>
        </p:nvSpPr>
        <p:spPr>
          <a:xfrm>
            <a:off x="2279650" y="2997200"/>
            <a:ext cx="7704138" cy="368300"/>
          </a:xfrm>
          <a:prstGeom prst="rect">
            <a:avLst/>
          </a:prstGeom>
        </p:spPr>
        <p:txBody>
          <a:bodyPr>
            <a:spAutoFit/>
          </a:bodyPr>
          <a:lstStyle/>
          <a:p>
            <a:pPr marL="365760" indent="-256032" algn="just" eaLnBrk="1" fontAlgn="auto" hangingPunct="1">
              <a:spcBef>
                <a:spcPts val="0"/>
              </a:spcBef>
              <a:spcAft>
                <a:spcPts val="0"/>
              </a:spcAft>
              <a:buClr>
                <a:schemeClr val="accent3"/>
              </a:buClr>
              <a:buFont typeface="Georgia"/>
              <a:buChar char="•"/>
              <a:defRPr/>
            </a:pPr>
            <a:endParaRPr lang="tr-TR" b="1" dirty="0">
              <a:solidFill>
                <a:srgbClr val="0070C0"/>
              </a:solidFill>
              <a:latin typeface="Comic Sans MS" pitchFamily="66" charset="0"/>
              <a:ea typeface="Calibri" panose="020F0502020204030204" pitchFamily="34" charset="0"/>
              <a:cs typeface="Calibri" pitchFamily="34" charset="0"/>
            </a:endParaRPr>
          </a:p>
        </p:txBody>
      </p:sp>
      <p:sp>
        <p:nvSpPr>
          <p:cNvPr id="9" name="8 Dikdörtgen">
            <a:extLst>
              <a:ext uri="{FF2B5EF4-FFF2-40B4-BE49-F238E27FC236}">
                <a16:creationId xmlns:a16="http://schemas.microsoft.com/office/drawing/2014/main" id="{E434670F-ACBD-4D53-AB23-A1A2B521C13D}"/>
              </a:ext>
            </a:extLst>
          </p:cNvPr>
          <p:cNvSpPr/>
          <p:nvPr/>
        </p:nvSpPr>
        <p:spPr>
          <a:xfrm>
            <a:off x="1919288" y="2636838"/>
            <a:ext cx="8497887" cy="369887"/>
          </a:xfrm>
          <a:prstGeom prst="rect">
            <a:avLst/>
          </a:prstGeom>
        </p:spPr>
        <p:txBody>
          <a:bodyPr>
            <a:spAutoFit/>
          </a:bodyPr>
          <a:lstStyle/>
          <a:p>
            <a:pPr marL="365760" indent="-256032" algn="just" eaLnBrk="1" fontAlgn="auto" hangingPunct="1">
              <a:spcBef>
                <a:spcPts val="0"/>
              </a:spcBef>
              <a:spcAft>
                <a:spcPts val="0"/>
              </a:spcAft>
              <a:buClr>
                <a:schemeClr val="accent3"/>
              </a:buClr>
              <a:buFont typeface="Arial" pitchFamily="34" charset="0"/>
              <a:buChar char="•"/>
              <a:defRPr/>
            </a:pPr>
            <a:endParaRPr lang="tr-TR" b="1" dirty="0">
              <a:solidFill>
                <a:srgbClr val="0070C0"/>
              </a:solidFill>
              <a:latin typeface="Comic Sans MS" pitchFamily="66" charset="0"/>
              <a:ea typeface="Calibri" panose="020F0502020204030204" pitchFamily="34" charset="0"/>
              <a:cs typeface="Calibri" pitchFamily="34" charset="0"/>
            </a:endParaRPr>
          </a:p>
        </p:txBody>
      </p:sp>
      <p:sp>
        <p:nvSpPr>
          <p:cNvPr id="23559" name="7 Dikdörtgen">
            <a:extLst>
              <a:ext uri="{FF2B5EF4-FFF2-40B4-BE49-F238E27FC236}">
                <a16:creationId xmlns:a16="http://schemas.microsoft.com/office/drawing/2014/main" id="{F592CFC7-8763-4D8B-B2F6-2606AD2E28F8}"/>
              </a:ext>
            </a:extLst>
          </p:cNvPr>
          <p:cNvSpPr>
            <a:spLocks noChangeArrowheads="1"/>
          </p:cNvSpPr>
          <p:nvPr/>
        </p:nvSpPr>
        <p:spPr bwMode="auto">
          <a:xfrm>
            <a:off x="439738" y="2371725"/>
            <a:ext cx="963612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eaLnBrk="1" fontAlgn="auto" hangingPunct="1">
              <a:spcBef>
                <a:spcPts val="0"/>
              </a:spcBef>
              <a:spcAft>
                <a:spcPts val="0"/>
              </a:spcAft>
              <a:defRPr/>
            </a:pPr>
            <a:endParaRPr lang="tr-TR" sz="2000" dirty="0">
              <a:solidFill>
                <a:schemeClr val="accent2">
                  <a:lumMod val="75000"/>
                </a:schemeClr>
              </a:solidFill>
            </a:endParaRPr>
          </a:p>
          <a:p>
            <a:pPr eaLnBrk="1" fontAlgn="auto" hangingPunct="1">
              <a:spcBef>
                <a:spcPts val="0"/>
              </a:spcBef>
              <a:spcAft>
                <a:spcPts val="0"/>
              </a:spcAft>
              <a:defRPr/>
            </a:pPr>
            <a:r>
              <a:rPr lang="tr-TR" sz="2000" b="1" i="1" dirty="0">
                <a:solidFill>
                  <a:schemeClr val="accent2">
                    <a:lumMod val="75000"/>
                  </a:schemeClr>
                </a:solidFill>
                <a:latin typeface="+mj-lt"/>
                <a:ea typeface="+mj-ea"/>
                <a:cs typeface="+mj-cs"/>
              </a:rPr>
              <a:t>Destek eğitim odasında eğitim alan öğrenciler için uygulamalı beceri eğitimi yapılması gereken derslerde BEP geliştirme biriminin görüş ve önerileri doğrultusunda </a:t>
            </a:r>
            <a:r>
              <a:rPr lang="tr-TR" sz="2000" b="1" i="1" dirty="0">
                <a:solidFill>
                  <a:srgbClr val="002060"/>
                </a:solidFill>
                <a:effectLst>
                  <a:outerShdw blurRad="38100" dist="38100" dir="2700000" algn="tl">
                    <a:srgbClr val="000000">
                      <a:alpha val="43137"/>
                    </a:srgbClr>
                  </a:outerShdw>
                </a:effectLst>
                <a:latin typeface="+mj-lt"/>
                <a:ea typeface="+mj-ea"/>
                <a:cs typeface="+mj-cs"/>
              </a:rPr>
              <a:t>sınıf, atölye, laboratuvar gibi ortamlarda </a:t>
            </a:r>
            <a:r>
              <a:rPr lang="tr-TR" sz="2000" b="1" i="1" dirty="0">
                <a:solidFill>
                  <a:schemeClr val="accent2">
                    <a:lumMod val="75000"/>
                  </a:schemeClr>
                </a:solidFill>
                <a:latin typeface="+mj-lt"/>
                <a:ea typeface="+mj-ea"/>
                <a:cs typeface="+mj-cs"/>
              </a:rPr>
              <a:t>grupla ya da bireysel beceri eğitim hizmeti sunulabilir.</a:t>
            </a:r>
            <a:endParaRPr lang="tr-TR" altLang="tr-TR" sz="2000" b="1" i="1" dirty="0">
              <a:solidFill>
                <a:schemeClr val="accent2">
                  <a:lumMod val="75000"/>
                </a:schemeClr>
              </a:solidFill>
              <a:latin typeface="+mj-lt"/>
              <a:ea typeface="+mj-ea"/>
              <a:cs typeface="+mj-cs"/>
            </a:endParaRPr>
          </a:p>
        </p:txBody>
      </p:sp>
      <p:sp>
        <p:nvSpPr>
          <p:cNvPr id="31751" name="Slayt Numarası Yer Tutucusu 1">
            <a:extLst>
              <a:ext uri="{FF2B5EF4-FFF2-40B4-BE49-F238E27FC236}">
                <a16:creationId xmlns:a16="http://schemas.microsoft.com/office/drawing/2014/main" id="{6A15B53B-7E5E-46E3-8F6A-B9A69271857F}"/>
              </a:ext>
            </a:extLst>
          </p:cNvPr>
          <p:cNvSpPr>
            <a:spLocks noGrp="1"/>
          </p:cNvSpPr>
          <p:nvPr>
            <p:ph type="sldNum" sz="quarter" idx="12"/>
          </p:nvPr>
        </p:nvSpPr>
        <p:spPr bwMode="auto">
          <a:xfrm>
            <a:off x="11037888" y="752475"/>
            <a:ext cx="1154112" cy="109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3DB9AEBB-B842-491D-9663-358D7F23069A}" type="slidenum">
              <a:rPr lang="tr-TR" altLang="en-US">
                <a:solidFill>
                  <a:schemeClr val="accent1"/>
                </a:solidFill>
              </a:rPr>
              <a:pPr/>
              <a:t>17</a:t>
            </a:fld>
            <a:endParaRPr lang="tr-TR" altLang="en-US">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2.png">
            <a:extLst>
              <a:ext uri="{FF2B5EF4-FFF2-40B4-BE49-F238E27FC236}">
                <a16:creationId xmlns:a16="http://schemas.microsoft.com/office/drawing/2014/main" id="{EAA892F1-79B8-4BCD-84DD-04AFE565A4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3200"/>
            <a:ext cx="10320338"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 name="2 İçerik Yer Tutucusu">
            <a:extLst>
              <a:ext uri="{FF2B5EF4-FFF2-40B4-BE49-F238E27FC236}">
                <a16:creationId xmlns:a16="http://schemas.microsoft.com/office/drawing/2014/main" id="{B4670692-1D69-4950-BD10-E3BD4B24C2F6}"/>
              </a:ext>
            </a:extLst>
          </p:cNvPr>
          <p:cNvSpPr>
            <a:spLocks noGrp="1"/>
          </p:cNvSpPr>
          <p:nvPr>
            <p:ph sz="quarter" idx="13"/>
          </p:nvPr>
        </p:nvSpPr>
        <p:spPr>
          <a:xfrm>
            <a:off x="559594" y="1952065"/>
            <a:ext cx="9201150" cy="3424238"/>
          </a:xfrm>
        </p:spPr>
        <p:txBody>
          <a:bodyPr>
            <a:noAutofit/>
          </a:bodyPr>
          <a:lstStyle/>
          <a:p>
            <a:pPr eaLnBrk="1" hangingPunct="1"/>
            <a:endParaRPr lang="tr-TR" altLang="en-US" sz="2400" dirty="0">
              <a:solidFill>
                <a:srgbClr val="3F7819"/>
              </a:solidFill>
            </a:endParaRPr>
          </a:p>
          <a:p>
            <a:pPr eaLnBrk="1" hangingPunct="1">
              <a:buFont typeface="Wingdings 3" panose="05040102010807070707" pitchFamily="18" charset="2"/>
              <a:buNone/>
            </a:pPr>
            <a:r>
              <a:rPr lang="tr-TR" altLang="en-US" sz="2000" b="1" dirty="0" smtClean="0">
                <a:solidFill>
                  <a:srgbClr val="3F7819"/>
                </a:solidFill>
                <a:effectLst>
                  <a:outerShdw blurRad="38100" dist="38100" dir="2700000" algn="tl">
                    <a:srgbClr val="C0C0C0"/>
                  </a:outerShdw>
                </a:effectLst>
              </a:rPr>
              <a:t>İkili eğitim yapılan okullarda</a:t>
            </a:r>
            <a:r>
              <a:rPr lang="tr-TR" altLang="en-US" sz="2000" b="1" dirty="0" smtClean="0">
                <a:solidFill>
                  <a:srgbClr val="3F7819"/>
                </a:solidFill>
              </a:rPr>
              <a:t>, velinin de onayını alarak sabahçı öğrencilere öğleden sonra, öğlenci öğrencilere sabah, Destek Eğitim Odasında ders verilebilir. </a:t>
            </a:r>
          </a:p>
          <a:p>
            <a:pPr eaLnBrk="1" hangingPunct="1"/>
            <a:endParaRPr lang="tr-TR" altLang="en-US" sz="2000" b="1" dirty="0" smtClean="0">
              <a:solidFill>
                <a:srgbClr val="3F7819"/>
              </a:solidFill>
            </a:endParaRPr>
          </a:p>
          <a:p>
            <a:pPr eaLnBrk="1" hangingPunct="1">
              <a:buFont typeface="Wingdings 3" panose="05040102010807070707" pitchFamily="18" charset="2"/>
              <a:buNone/>
            </a:pPr>
            <a:r>
              <a:rPr lang="tr-TR" altLang="en-US" sz="2000" b="1" dirty="0" smtClean="0">
                <a:solidFill>
                  <a:srgbClr val="3F7819"/>
                </a:solidFill>
              </a:rPr>
              <a:t> </a:t>
            </a:r>
            <a:r>
              <a:rPr lang="tr-TR" altLang="en-US" sz="2000" b="1" u="sng" dirty="0" smtClean="0">
                <a:solidFill>
                  <a:srgbClr val="3F7819"/>
                </a:solidFill>
                <a:effectLst>
                  <a:outerShdw blurRad="38100" dist="38100" dir="2700000" algn="tl">
                    <a:srgbClr val="C0C0C0"/>
                  </a:outerShdw>
                </a:effectLst>
              </a:rPr>
              <a:t>Tam gün eğitim yapılan okullarda</a:t>
            </a:r>
            <a:r>
              <a:rPr lang="tr-TR" altLang="en-US" sz="2000" b="1" i="1" dirty="0" smtClean="0">
                <a:solidFill>
                  <a:srgbClr val="3F7819"/>
                </a:solidFill>
              </a:rPr>
              <a:t>, okul çıkış saatinden </a:t>
            </a:r>
            <a:r>
              <a:rPr lang="tr-TR" altLang="en-US" sz="2000" b="1" dirty="0" smtClean="0">
                <a:solidFill>
                  <a:srgbClr val="3F7819"/>
                </a:solidFill>
              </a:rPr>
              <a:t>sonra kurs, etüt, egzersiz gibi eğitim öğretim çalışmaları devam ettiğinden, </a:t>
            </a:r>
            <a:r>
              <a:rPr lang="tr-TR" altLang="en-US" sz="2000" b="1" u="sng" dirty="0" smtClean="0">
                <a:solidFill>
                  <a:srgbClr val="3F7819"/>
                </a:solidFill>
                <a:effectLst>
                  <a:outerShdw blurRad="38100" dist="38100" dir="2700000" algn="tl">
                    <a:srgbClr val="C0C0C0"/>
                  </a:outerShdw>
                </a:effectLst>
              </a:rPr>
              <a:t>velinin de onayını alarak</a:t>
            </a:r>
            <a:r>
              <a:rPr lang="tr-TR" altLang="en-US" sz="2000" b="1" i="1" dirty="0" smtClean="0">
                <a:solidFill>
                  <a:srgbClr val="3F7819"/>
                </a:solidFill>
              </a:rPr>
              <a:t>, öğrenciye Destek Eğitim Odasında ders verilebilir. </a:t>
            </a:r>
          </a:p>
          <a:p>
            <a:pPr eaLnBrk="1" hangingPunct="1">
              <a:buFont typeface="Wingdings 3" panose="05040102010807070707" pitchFamily="18" charset="2"/>
              <a:buNone/>
            </a:pPr>
            <a:endParaRPr lang="tr-TR" altLang="en-US" sz="2400" dirty="0">
              <a:solidFill>
                <a:srgbClr val="3F7819"/>
              </a:solidFill>
            </a:endParaRPr>
          </a:p>
        </p:txBody>
      </p:sp>
      <p:sp>
        <p:nvSpPr>
          <p:cNvPr id="38917" name="Slayt Numarası Yer Tutucusu 1">
            <a:extLst>
              <a:ext uri="{FF2B5EF4-FFF2-40B4-BE49-F238E27FC236}">
                <a16:creationId xmlns:a16="http://schemas.microsoft.com/office/drawing/2014/main" id="{685BF1B4-7266-45C7-BDFC-CF7AE29C95D7}"/>
              </a:ext>
            </a:extLst>
          </p:cNvPr>
          <p:cNvSpPr>
            <a:spLocks noGrp="1"/>
          </p:cNvSpPr>
          <p:nvPr>
            <p:ph type="sldNum" sz="quarter" idx="12"/>
          </p:nvPr>
        </p:nvSpPr>
        <p:spPr bwMode="auto">
          <a:xfrm>
            <a:off x="11037888" y="752475"/>
            <a:ext cx="1154112" cy="109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23D1B446-DF08-4710-8C39-02323EEAF269}" type="slidenum">
              <a:rPr lang="tr-TR" altLang="en-US">
                <a:solidFill>
                  <a:schemeClr val="accent1"/>
                </a:solidFill>
              </a:rPr>
              <a:pPr/>
              <a:t>18</a:t>
            </a:fld>
            <a:endParaRPr lang="tr-TR" altLang="en-US">
              <a:solidFill>
                <a:schemeClr val="accent1"/>
              </a:solidFill>
            </a:endParaRPr>
          </a:p>
        </p:txBody>
      </p:sp>
      <p:sp>
        <p:nvSpPr>
          <p:cNvPr id="5" name="4 Dikdörtgen">
            <a:extLst>
              <a:ext uri="{FF2B5EF4-FFF2-40B4-BE49-F238E27FC236}">
                <a16:creationId xmlns:a16="http://schemas.microsoft.com/office/drawing/2014/main" id="{2B6E46F3-E43F-41ED-841F-745691ED416A}"/>
              </a:ext>
            </a:extLst>
          </p:cNvPr>
          <p:cNvSpPr/>
          <p:nvPr/>
        </p:nvSpPr>
        <p:spPr>
          <a:xfrm>
            <a:off x="914400" y="203200"/>
            <a:ext cx="9285288" cy="1322388"/>
          </a:xfrm>
          <a:prstGeom prst="rect">
            <a:avLst/>
          </a:prstGeom>
        </p:spPr>
        <p:txBody>
          <a:bodyPr>
            <a:spAutoFit/>
          </a:bodyPr>
          <a:lstStyle/>
          <a:p>
            <a:pPr algn="ctr" eaLnBrk="1" fontAlgn="auto" hangingPunct="1">
              <a:spcBef>
                <a:spcPts val="0"/>
              </a:spcBef>
              <a:spcAft>
                <a:spcPts val="0"/>
              </a:spcAft>
              <a:defRPr/>
            </a:pPr>
            <a:r>
              <a:rPr lang="tr-TR" sz="4000" b="1" dirty="0">
                <a:solidFill>
                  <a:schemeClr val="bg1"/>
                </a:solidFill>
                <a:effectLst>
                  <a:outerShdw blurRad="38100" dist="38100" dir="2700000" algn="tl">
                    <a:srgbClr val="000000">
                      <a:alpha val="43137"/>
                    </a:srgbClr>
                  </a:outerShdw>
                </a:effectLst>
                <a:latin typeface="+mn-lt"/>
              </a:rPr>
              <a:t>Destek Eğitim Odası Uygulamasında Öğrenci Hangi Saatlerde Ders Alabilir?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2.png">
            <a:extLst>
              <a:ext uri="{FF2B5EF4-FFF2-40B4-BE49-F238E27FC236}">
                <a16:creationId xmlns:a16="http://schemas.microsoft.com/office/drawing/2014/main" id="{A9E312E8-149E-49A7-8945-763C4B93CE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574" y="319011"/>
            <a:ext cx="10320338"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9460" name="AutoShape 4">
            <a:extLst>
              <a:ext uri="{FF2B5EF4-FFF2-40B4-BE49-F238E27FC236}">
                <a16:creationId xmlns:a16="http://schemas.microsoft.com/office/drawing/2014/main" id="{6435F904-E8BD-430F-8941-EB8C68C5399A}"/>
              </a:ext>
            </a:extLst>
          </p:cNvPr>
          <p:cNvSpPr>
            <a:spLocks/>
          </p:cNvSpPr>
          <p:nvPr/>
        </p:nvSpPr>
        <p:spPr bwMode="auto">
          <a:xfrm>
            <a:off x="892175" y="134938"/>
            <a:ext cx="8534400" cy="13144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p>
            <a:pPr marL="342900" indent="-342900" eaLnBrk="1" hangingPunct="1">
              <a:defRPr/>
            </a:pPr>
            <a:endParaRPr lang="tr-TR" b="1">
              <a:solidFill>
                <a:srgbClr val="000000"/>
              </a:solidFill>
              <a:effectLst>
                <a:outerShdw blurRad="38100" dist="38100" dir="2700000" algn="tl">
                  <a:srgbClr val="C0C0C0"/>
                </a:outerShdw>
              </a:effectLst>
              <a:latin typeface="Calibri" pitchFamily="34" charset="0"/>
              <a:cs typeface="Helvetica" pitchFamily="34" charset="0"/>
              <a:sym typeface="Calibri" pitchFamily="34" charset="0"/>
            </a:endParaRPr>
          </a:p>
          <a:p>
            <a:pPr marL="342900" indent="-342900" algn="ctr" eaLnBrk="1" hangingPunct="1">
              <a:defRPr/>
            </a:pPr>
            <a:r>
              <a:rPr lang="tr-TR" sz="4000" b="1">
                <a:solidFill>
                  <a:srgbClr val="000000"/>
                </a:solidFill>
                <a:effectLst>
                  <a:outerShdw blurRad="38100" dist="38100" dir="2700000" algn="tl">
                    <a:srgbClr val="C0C0C0"/>
                  </a:outerShdw>
                </a:effectLst>
                <a:latin typeface="Calibri" pitchFamily="34" charset="0"/>
                <a:cs typeface="Helvetica" pitchFamily="34" charset="0"/>
                <a:sym typeface="Calibri" pitchFamily="34" charset="0"/>
              </a:rPr>
              <a:t>Destek Eğitim Odasında Hafta Sonu Eğitim Yapılabilir mi? </a:t>
            </a:r>
          </a:p>
        </p:txBody>
      </p:sp>
      <p:sp>
        <p:nvSpPr>
          <p:cNvPr id="7" name="6 Dikdörtgen">
            <a:extLst>
              <a:ext uri="{FF2B5EF4-FFF2-40B4-BE49-F238E27FC236}">
                <a16:creationId xmlns:a16="http://schemas.microsoft.com/office/drawing/2014/main" id="{90F98CC4-8335-4A75-899F-86AAB3C03572}"/>
              </a:ext>
            </a:extLst>
          </p:cNvPr>
          <p:cNvSpPr/>
          <p:nvPr/>
        </p:nvSpPr>
        <p:spPr>
          <a:xfrm>
            <a:off x="2279650" y="2997200"/>
            <a:ext cx="7704138" cy="368300"/>
          </a:xfrm>
          <a:prstGeom prst="rect">
            <a:avLst/>
          </a:prstGeom>
        </p:spPr>
        <p:txBody>
          <a:bodyPr>
            <a:spAutoFit/>
          </a:bodyPr>
          <a:lstStyle/>
          <a:p>
            <a:pPr marL="365760" indent="-256032" algn="just" eaLnBrk="1" fontAlgn="auto" hangingPunct="1">
              <a:spcBef>
                <a:spcPts val="0"/>
              </a:spcBef>
              <a:spcAft>
                <a:spcPts val="0"/>
              </a:spcAft>
              <a:buClr>
                <a:schemeClr val="accent3"/>
              </a:buClr>
              <a:buFont typeface="Georgia"/>
              <a:buChar char="•"/>
              <a:defRPr/>
            </a:pPr>
            <a:endParaRPr lang="tr-TR" b="1" dirty="0">
              <a:solidFill>
                <a:srgbClr val="0070C0"/>
              </a:solidFill>
              <a:latin typeface="Comic Sans MS" pitchFamily="66" charset="0"/>
              <a:ea typeface="Calibri" panose="020F0502020204030204" pitchFamily="34" charset="0"/>
              <a:cs typeface="Calibri" pitchFamily="34" charset="0"/>
            </a:endParaRPr>
          </a:p>
        </p:txBody>
      </p:sp>
      <p:sp>
        <p:nvSpPr>
          <p:cNvPr id="19462" name="5 Başlık">
            <a:extLst>
              <a:ext uri="{FF2B5EF4-FFF2-40B4-BE49-F238E27FC236}">
                <a16:creationId xmlns:a16="http://schemas.microsoft.com/office/drawing/2014/main" id="{210A1380-9B8C-4E70-A8CA-27A0431FBD45}"/>
              </a:ext>
            </a:extLst>
          </p:cNvPr>
          <p:cNvSpPr>
            <a:spLocks noGrp="1"/>
          </p:cNvSpPr>
          <p:nvPr>
            <p:ph type="title"/>
          </p:nvPr>
        </p:nvSpPr>
        <p:spPr>
          <a:xfrm>
            <a:off x="488272" y="1979719"/>
            <a:ext cx="9216501" cy="3524435"/>
          </a:xfrm>
        </p:spPr>
        <p:txBody>
          <a:bodyPr rtlCol="0">
            <a:normAutofit/>
          </a:bodyPr>
          <a:lstStyle/>
          <a:p>
            <a:pPr eaLnBrk="1" fontAlgn="auto" hangingPunct="1">
              <a:spcAft>
                <a:spcPts val="0"/>
              </a:spcAft>
              <a:defRPr/>
            </a:pPr>
            <a:r>
              <a:rPr lang="tr-TR" sz="4800" b="1" i="1" dirty="0" smtClean="0">
                <a:solidFill>
                  <a:schemeClr val="tx1"/>
                </a:solidFill>
                <a:effectLst>
                  <a:outerShdw blurRad="38100" dist="38100" dir="2700000" algn="tl">
                    <a:srgbClr val="000000">
                      <a:alpha val="43137"/>
                    </a:srgbClr>
                  </a:outerShdw>
                </a:effectLst>
              </a:rPr>
              <a:t/>
            </a:r>
            <a:br>
              <a:rPr lang="tr-TR" sz="4800" b="1" i="1" dirty="0" smtClean="0">
                <a:solidFill>
                  <a:schemeClr val="tx1"/>
                </a:solidFill>
                <a:effectLst>
                  <a:outerShdw blurRad="38100" dist="38100" dir="2700000" algn="tl">
                    <a:srgbClr val="000000">
                      <a:alpha val="43137"/>
                    </a:srgbClr>
                  </a:outerShdw>
                </a:effectLst>
              </a:rPr>
            </a:br>
            <a:r>
              <a:rPr lang="tr-TR" sz="2200" b="1" i="1" dirty="0" smtClean="0">
                <a:solidFill>
                  <a:schemeClr val="tx1"/>
                </a:solidFill>
                <a:effectLst>
                  <a:outerShdw blurRad="38100" dist="38100" dir="2700000" algn="tl">
                    <a:srgbClr val="000000">
                      <a:alpha val="43137"/>
                    </a:srgbClr>
                  </a:outerShdw>
                </a:effectLst>
              </a:rPr>
              <a:t>Evet yapılabilir.</a:t>
            </a:r>
            <a:r>
              <a:rPr lang="tr-TR" sz="2200" dirty="0" smtClean="0">
                <a:solidFill>
                  <a:schemeClr val="tx1"/>
                </a:solidFill>
              </a:rPr>
              <a:t/>
            </a:r>
            <a:br>
              <a:rPr lang="tr-TR" sz="2200" dirty="0" smtClean="0">
                <a:solidFill>
                  <a:schemeClr val="tx1"/>
                </a:solidFill>
              </a:rPr>
            </a:br>
            <a:r>
              <a:rPr lang="tr-TR" sz="2200" dirty="0" smtClean="0">
                <a:solidFill>
                  <a:schemeClr val="tx1"/>
                </a:solidFill>
              </a:rPr>
              <a:t/>
            </a:r>
            <a:br>
              <a:rPr lang="tr-TR" sz="2200" dirty="0" smtClean="0">
                <a:solidFill>
                  <a:schemeClr val="tx1"/>
                </a:solidFill>
              </a:rPr>
            </a:br>
            <a:r>
              <a:rPr lang="tr-TR" sz="2200" dirty="0" smtClean="0">
                <a:solidFill>
                  <a:schemeClr val="tx1"/>
                </a:solidFill>
              </a:rPr>
              <a:t/>
            </a:r>
            <a:br>
              <a:rPr lang="tr-TR" sz="2200" dirty="0" smtClean="0">
                <a:solidFill>
                  <a:schemeClr val="tx1"/>
                </a:solidFill>
              </a:rPr>
            </a:br>
            <a:r>
              <a:rPr lang="tr-TR" sz="2200" b="1" dirty="0">
                <a:solidFill>
                  <a:schemeClr val="accent1">
                    <a:lumMod val="50000"/>
                  </a:schemeClr>
                </a:solidFill>
              </a:rPr>
              <a:t>Destek eğitim BEP geliştirme biriminin planlaması doğrultusunda okulun ders saatleri içinde veya dışında ihtiyaç halinde </a:t>
            </a:r>
            <a:r>
              <a:rPr lang="tr-TR" sz="2200" b="1" dirty="0" err="1">
                <a:solidFill>
                  <a:schemeClr val="accent1">
                    <a:lumMod val="50000"/>
                  </a:schemeClr>
                </a:solidFill>
              </a:rPr>
              <a:t>haftasonu</a:t>
            </a:r>
            <a:r>
              <a:rPr lang="tr-TR" sz="2200" b="1" dirty="0">
                <a:solidFill>
                  <a:schemeClr val="accent1">
                    <a:lumMod val="50000"/>
                  </a:schemeClr>
                </a:solidFill>
              </a:rPr>
              <a:t> da planlanabilir. Öğrenciye ders saatleri içinde eğitim verilecekse destek eğitim alması planlanan dersin saatinde o derse ilişkin eğitim verilir</a:t>
            </a:r>
            <a:r>
              <a:rPr lang="tr-TR" sz="2200" b="1" dirty="0" smtClean="0">
                <a:solidFill>
                  <a:schemeClr val="accent1">
                    <a:lumMod val="50000"/>
                  </a:schemeClr>
                </a:solidFill>
              </a:rPr>
              <a:t>.(Özel Eğitim Hizmetleri Yönetmeliği madde 25/1-d)</a:t>
            </a:r>
            <a:endParaRPr lang="tr-TR" altLang="tr-TR" sz="2200" b="1" dirty="0">
              <a:solidFill>
                <a:schemeClr val="accent1">
                  <a:lumMod val="50000"/>
                </a:schemeClr>
              </a:solidFill>
              <a:latin typeface="Arial Narrow" panose="020B0606020202030204" pitchFamily="34" charset="0"/>
            </a:endParaRPr>
          </a:p>
        </p:txBody>
      </p:sp>
      <p:sp>
        <p:nvSpPr>
          <p:cNvPr id="39942" name="Slayt Numarası Yer Tutucusu 1">
            <a:extLst>
              <a:ext uri="{FF2B5EF4-FFF2-40B4-BE49-F238E27FC236}">
                <a16:creationId xmlns:a16="http://schemas.microsoft.com/office/drawing/2014/main" id="{FAD65B8A-48C0-447A-AB08-5266511B4DFE}"/>
              </a:ext>
            </a:extLst>
          </p:cNvPr>
          <p:cNvSpPr>
            <a:spLocks noGrp="1"/>
          </p:cNvSpPr>
          <p:nvPr>
            <p:ph type="sldNum" sz="quarter" idx="12"/>
          </p:nvPr>
        </p:nvSpPr>
        <p:spPr bwMode="auto">
          <a:xfrm>
            <a:off x="11037888" y="752475"/>
            <a:ext cx="1154112" cy="109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CF5FBBD0-CB8F-4B9B-BE39-09F9DFCC7CA3}" type="slidenum">
              <a:rPr lang="tr-TR" altLang="en-US">
                <a:solidFill>
                  <a:schemeClr val="accent1"/>
                </a:solidFill>
              </a:rPr>
              <a:pPr/>
              <a:t>19</a:t>
            </a:fld>
            <a:endParaRPr lang="tr-TR" altLang="en-US">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2.png">
            <a:extLst>
              <a:ext uri="{FF2B5EF4-FFF2-40B4-BE49-F238E27FC236}">
                <a16:creationId xmlns:a16="http://schemas.microsoft.com/office/drawing/2014/main" id="{0AFEE31A-9123-4316-9604-8C25486C06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6688"/>
            <a:ext cx="11614150"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8197" name="Slayt Numarası Yer Tutucusu 4">
            <a:extLst>
              <a:ext uri="{FF2B5EF4-FFF2-40B4-BE49-F238E27FC236}">
                <a16:creationId xmlns:a16="http://schemas.microsoft.com/office/drawing/2014/main" id="{412B19DD-D1C6-4BD9-BA74-C9482F45267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E3671C1C-AF5A-48C0-861E-CA5E32964AF9}" type="slidenum">
              <a:rPr lang="tr-TR" altLang="en-US">
                <a:solidFill>
                  <a:schemeClr val="accent1"/>
                </a:solidFill>
              </a:rPr>
              <a:pPr/>
              <a:t>2</a:t>
            </a:fld>
            <a:endParaRPr lang="tr-TR" altLang="en-US">
              <a:solidFill>
                <a:schemeClr val="accent1"/>
              </a:solidFill>
            </a:endParaRPr>
          </a:p>
        </p:txBody>
      </p:sp>
      <p:sp>
        <p:nvSpPr>
          <p:cNvPr id="2" name="Unvan 1">
            <a:extLst>
              <a:ext uri="{FF2B5EF4-FFF2-40B4-BE49-F238E27FC236}">
                <a16:creationId xmlns:a16="http://schemas.microsoft.com/office/drawing/2014/main" id="{DDEC4DB2-3E66-4049-A5F1-65F5438376F3}"/>
              </a:ext>
            </a:extLst>
          </p:cNvPr>
          <p:cNvSpPr>
            <a:spLocks noGrp="1"/>
          </p:cNvSpPr>
          <p:nvPr>
            <p:ph type="title" idx="4294967295"/>
          </p:nvPr>
        </p:nvSpPr>
        <p:spPr>
          <a:xfrm>
            <a:off x="1811044" y="166688"/>
            <a:ext cx="10380955" cy="1325562"/>
          </a:xfrm>
          <a:extLst>
            <a:ext uri="{91240B29-F687-4F45-9708-019B960494DF}">
              <a14:hiddenLine xmlns:a14="http://schemas.microsoft.com/office/drawing/2010/main" w="12700">
                <a:solidFill>
                  <a:srgbClr val="000000"/>
                </a:solidFill>
                <a:miter lim="0"/>
                <a:headEnd/>
                <a:tailEnd/>
              </a14:hiddenLine>
            </a:ext>
          </a:extLst>
        </p:spPr>
        <p:txBody>
          <a:bodyPr rtlCol="0" anchor="ctr">
            <a:normAutofit/>
          </a:bodyPr>
          <a:lstStyle/>
          <a:p>
            <a:pPr marL="342900" indent="-342900" eaLnBrk="1" fontAlgn="auto" hangingPunct="1">
              <a:spcAft>
                <a:spcPts val="0"/>
              </a:spcAft>
              <a:defRPr/>
            </a:pPr>
            <a:r>
              <a:rPr lang="tr-TR" sz="3300" b="1" dirty="0">
                <a:solidFill>
                  <a:srgbClr val="000000"/>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Destek Eğitim Odası nedir?</a:t>
            </a:r>
          </a:p>
        </p:txBody>
      </p:sp>
      <p:sp>
        <p:nvSpPr>
          <p:cNvPr id="3" name="İçerik Yer Tutucusu 2">
            <a:extLst>
              <a:ext uri="{FF2B5EF4-FFF2-40B4-BE49-F238E27FC236}">
                <a16:creationId xmlns:a16="http://schemas.microsoft.com/office/drawing/2014/main" id="{A32AF402-4B92-4447-85E6-FC9A2D1B1750}"/>
              </a:ext>
            </a:extLst>
          </p:cNvPr>
          <p:cNvSpPr>
            <a:spLocks noGrp="1"/>
          </p:cNvSpPr>
          <p:nvPr>
            <p:ph idx="4294967295"/>
          </p:nvPr>
        </p:nvSpPr>
        <p:spPr>
          <a:xfrm>
            <a:off x="577048" y="2339975"/>
            <a:ext cx="9215021" cy="4159250"/>
          </a:xfrm>
        </p:spPr>
        <p:txBody>
          <a:bodyPr rtlCol="0">
            <a:normAutofit/>
          </a:bodyPr>
          <a:lstStyle/>
          <a:p>
            <a:pPr marL="0" indent="0" eaLnBrk="1" fontAlgn="auto" hangingPunct="1">
              <a:spcAft>
                <a:spcPts val="0"/>
              </a:spcAft>
              <a:buFont typeface="Wingdings 3" charset="2"/>
              <a:buNone/>
              <a:defRPr/>
            </a:pPr>
            <a:r>
              <a:rPr lang="tr-TR" sz="2000" b="1" dirty="0">
                <a:solidFill>
                  <a:srgbClr val="002060"/>
                </a:solidFill>
                <a:effectLst>
                  <a:outerShdw blurRad="38100" dist="38100" dir="2700000" algn="tl">
                    <a:srgbClr val="000000">
                      <a:alpha val="43137"/>
                    </a:srgbClr>
                  </a:outerShdw>
                </a:effectLst>
              </a:rPr>
              <a:t>Kaynaştırma yoluyla </a:t>
            </a:r>
            <a:r>
              <a:rPr lang="tr-TR" sz="2000" dirty="0">
                <a:solidFill>
                  <a:srgbClr val="002060"/>
                </a:solidFill>
              </a:rPr>
              <a:t>eğitim uygulamalarından yararlanan ve diğer akranlarıyla birlikte aynı sınıfta eğitimlerine devam eden </a:t>
            </a:r>
            <a:r>
              <a:rPr lang="tr-TR" sz="2000" b="1" dirty="0">
                <a:solidFill>
                  <a:srgbClr val="002060"/>
                </a:solidFill>
              </a:rPr>
              <a:t>özel eğitime ihtiyacı olan bireylerin </a:t>
            </a:r>
            <a:r>
              <a:rPr lang="tr-TR" sz="2000" dirty="0">
                <a:solidFill>
                  <a:srgbClr val="002060"/>
                </a:solidFill>
              </a:rPr>
              <a:t>sunulan eğitim hizmetlerinden en üst düzeyde yararlanmaları amacıyla eğitim materyalleri sağlanarak oluşturulmuş eğitim ortamlarıdır</a:t>
            </a:r>
            <a:r>
              <a:rPr lang="tr-TR" sz="2400" dirty="0">
                <a:solidFill>
                  <a:srgbClr val="002060"/>
                </a:solidFill>
              </a:rPr>
              <a:t>.</a:t>
            </a:r>
          </a:p>
          <a:p>
            <a:pPr eaLnBrk="1" fontAlgn="auto" hangingPunct="1">
              <a:spcAft>
                <a:spcPts val="0"/>
              </a:spcAft>
              <a:buFont typeface="Wingdings 3" charset="2"/>
              <a:buChar char=""/>
              <a:defRPr/>
            </a:pPr>
            <a:endParaRPr lang="tr-TR" sz="1600" dirty="0">
              <a:solidFill>
                <a:srgbClr val="002060"/>
              </a:solidFill>
            </a:endParaRPr>
          </a:p>
          <a:p>
            <a:pPr eaLnBrk="1" fontAlgn="auto" hangingPunct="1">
              <a:spcAft>
                <a:spcPts val="0"/>
              </a:spcAft>
              <a:buFont typeface="Wingdings 3" charset="2"/>
              <a:buChar char=""/>
              <a:defRPr/>
            </a:pPr>
            <a:endParaRPr lang="tr-TR" sz="1600" dirty="0">
              <a:solidFill>
                <a:srgbClr val="002060"/>
              </a:solidFill>
            </a:endParaRPr>
          </a:p>
        </p:txBody>
      </p:sp>
      <p:sp>
        <p:nvSpPr>
          <p:cNvPr id="4" name="Yuvarlatılmış Dikdörtgen 3"/>
          <p:cNvSpPr/>
          <p:nvPr/>
        </p:nvSpPr>
        <p:spPr>
          <a:xfrm>
            <a:off x="372862" y="2068497"/>
            <a:ext cx="9348186" cy="26633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accent5">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2.png">
            <a:extLst>
              <a:ext uri="{FF2B5EF4-FFF2-40B4-BE49-F238E27FC236}">
                <a16:creationId xmlns:a16="http://schemas.microsoft.com/office/drawing/2014/main" id="{351D0432-A9F8-4597-A477-7972819942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906" y="203201"/>
            <a:ext cx="10042432" cy="207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9460" name="AutoShape 4">
            <a:extLst>
              <a:ext uri="{FF2B5EF4-FFF2-40B4-BE49-F238E27FC236}">
                <a16:creationId xmlns:a16="http://schemas.microsoft.com/office/drawing/2014/main" id="{EC499C26-6BC5-4F9E-B5AE-98558D3984DB}"/>
              </a:ext>
            </a:extLst>
          </p:cNvPr>
          <p:cNvSpPr>
            <a:spLocks/>
          </p:cNvSpPr>
          <p:nvPr/>
        </p:nvSpPr>
        <p:spPr bwMode="auto">
          <a:xfrm>
            <a:off x="1019907" y="-22225"/>
            <a:ext cx="8406667" cy="13144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p>
            <a:pPr marL="342900" indent="-342900" eaLnBrk="1" hangingPunct="1">
              <a:defRPr/>
            </a:pPr>
            <a:endParaRPr lang="tr-TR" b="1" dirty="0">
              <a:solidFill>
                <a:srgbClr val="000000"/>
              </a:solidFill>
              <a:effectLst>
                <a:outerShdw blurRad="38100" dist="38100" dir="2700000" algn="tl">
                  <a:srgbClr val="C0C0C0"/>
                </a:outerShdw>
              </a:effectLst>
              <a:latin typeface="Calibri" pitchFamily="34" charset="0"/>
              <a:cs typeface="Helvetica" pitchFamily="34" charset="0"/>
              <a:sym typeface="Calibri" pitchFamily="34" charset="0"/>
            </a:endParaRPr>
          </a:p>
          <a:p>
            <a:pPr marL="342900" indent="-342900" algn="ctr" eaLnBrk="1" hangingPunct="1">
              <a:defRPr/>
            </a:pPr>
            <a:r>
              <a:rPr lang="tr-TR" sz="4000" b="1" dirty="0">
                <a:solidFill>
                  <a:srgbClr val="000000"/>
                </a:solidFill>
                <a:effectLst>
                  <a:outerShdw blurRad="38100" dist="38100" dir="2700000" algn="tl">
                    <a:srgbClr val="C0C0C0"/>
                  </a:outerShdw>
                </a:effectLst>
                <a:latin typeface="Calibri" pitchFamily="34" charset="0"/>
                <a:cs typeface="Helvetica" pitchFamily="34" charset="0"/>
                <a:sym typeface="Calibri" pitchFamily="34" charset="0"/>
              </a:rPr>
              <a:t>Destek Eğitim Odası Haftalık Ders Planı</a:t>
            </a:r>
          </a:p>
        </p:txBody>
      </p:sp>
      <p:sp>
        <p:nvSpPr>
          <p:cNvPr id="7" name="6 Dikdörtgen">
            <a:extLst>
              <a:ext uri="{FF2B5EF4-FFF2-40B4-BE49-F238E27FC236}">
                <a16:creationId xmlns:a16="http://schemas.microsoft.com/office/drawing/2014/main" id="{8A0AF45E-AF03-4FD0-865C-3E54F230DE6A}"/>
              </a:ext>
            </a:extLst>
          </p:cNvPr>
          <p:cNvSpPr/>
          <p:nvPr/>
        </p:nvSpPr>
        <p:spPr>
          <a:xfrm>
            <a:off x="2279650" y="2997200"/>
            <a:ext cx="7704138" cy="368300"/>
          </a:xfrm>
          <a:prstGeom prst="rect">
            <a:avLst/>
          </a:prstGeom>
        </p:spPr>
        <p:txBody>
          <a:bodyPr>
            <a:spAutoFit/>
          </a:bodyPr>
          <a:lstStyle/>
          <a:p>
            <a:pPr marL="365760" indent="-256032" algn="just" eaLnBrk="1" fontAlgn="auto" hangingPunct="1">
              <a:spcBef>
                <a:spcPts val="0"/>
              </a:spcBef>
              <a:spcAft>
                <a:spcPts val="0"/>
              </a:spcAft>
              <a:buClr>
                <a:schemeClr val="accent3"/>
              </a:buClr>
              <a:buFont typeface="Georgia"/>
              <a:buChar char="•"/>
              <a:defRPr/>
            </a:pPr>
            <a:endParaRPr lang="tr-TR" b="1" dirty="0">
              <a:solidFill>
                <a:srgbClr val="0070C0"/>
              </a:solidFill>
              <a:latin typeface="Comic Sans MS" pitchFamily="66" charset="0"/>
              <a:ea typeface="Calibri" panose="020F0502020204030204" pitchFamily="34" charset="0"/>
              <a:cs typeface="Calibri" pitchFamily="34" charset="0"/>
            </a:endParaRPr>
          </a:p>
        </p:txBody>
      </p:sp>
      <p:graphicFrame>
        <p:nvGraphicFramePr>
          <p:cNvPr id="8" name="3 İçerik Yer Tutucusu">
            <a:extLst>
              <a:ext uri="{FF2B5EF4-FFF2-40B4-BE49-F238E27FC236}">
                <a16:creationId xmlns:a16="http://schemas.microsoft.com/office/drawing/2014/main" id="{30ED9FA6-A066-42E3-B0E1-71F36C2E0325}"/>
              </a:ext>
            </a:extLst>
          </p:cNvPr>
          <p:cNvGraphicFramePr>
            <a:graphicFrameLocks/>
          </p:cNvGraphicFramePr>
          <p:nvPr>
            <p:extLst>
              <p:ext uri="{D42A27DB-BD31-4B8C-83A1-F6EECF244321}">
                <p14:modId xmlns:p14="http://schemas.microsoft.com/office/powerpoint/2010/main" val="3253096728"/>
              </p:ext>
            </p:extLst>
          </p:nvPr>
        </p:nvGraphicFramePr>
        <p:xfrm>
          <a:off x="672351" y="1688190"/>
          <a:ext cx="8567510" cy="3170436"/>
        </p:xfrm>
        <a:graphic>
          <a:graphicData uri="http://schemas.openxmlformats.org/drawingml/2006/table">
            <a:tbl>
              <a:tblPr firstRow="1" bandRow="1">
                <a:tableStyleId>{5C22544A-7EE6-4342-B048-85BDC9FD1C3A}</a:tableStyleId>
              </a:tblPr>
              <a:tblGrid>
                <a:gridCol w="1354351">
                  <a:extLst>
                    <a:ext uri="{9D8B030D-6E8A-4147-A177-3AD203B41FA5}">
                      <a16:colId xmlns:a16="http://schemas.microsoft.com/office/drawing/2014/main" val="20000"/>
                    </a:ext>
                  </a:extLst>
                </a:gridCol>
                <a:gridCol w="787526">
                  <a:extLst>
                    <a:ext uri="{9D8B030D-6E8A-4147-A177-3AD203B41FA5}">
                      <a16:colId xmlns:a16="http://schemas.microsoft.com/office/drawing/2014/main" val="20001"/>
                    </a:ext>
                  </a:extLst>
                </a:gridCol>
                <a:gridCol w="1070939">
                  <a:extLst>
                    <a:ext uri="{9D8B030D-6E8A-4147-A177-3AD203B41FA5}">
                      <a16:colId xmlns:a16="http://schemas.microsoft.com/office/drawing/2014/main" val="20002"/>
                    </a:ext>
                  </a:extLst>
                </a:gridCol>
                <a:gridCol w="1066907">
                  <a:extLst>
                    <a:ext uri="{9D8B030D-6E8A-4147-A177-3AD203B41FA5}">
                      <a16:colId xmlns:a16="http://schemas.microsoft.com/office/drawing/2014/main" val="20003"/>
                    </a:ext>
                  </a:extLst>
                </a:gridCol>
                <a:gridCol w="1074970">
                  <a:extLst>
                    <a:ext uri="{9D8B030D-6E8A-4147-A177-3AD203B41FA5}">
                      <a16:colId xmlns:a16="http://schemas.microsoft.com/office/drawing/2014/main" val="20004"/>
                    </a:ext>
                  </a:extLst>
                </a:gridCol>
                <a:gridCol w="1070939">
                  <a:extLst>
                    <a:ext uri="{9D8B030D-6E8A-4147-A177-3AD203B41FA5}">
                      <a16:colId xmlns:a16="http://schemas.microsoft.com/office/drawing/2014/main" val="20005"/>
                    </a:ext>
                  </a:extLst>
                </a:gridCol>
                <a:gridCol w="1070939">
                  <a:extLst>
                    <a:ext uri="{9D8B030D-6E8A-4147-A177-3AD203B41FA5}">
                      <a16:colId xmlns:a16="http://schemas.microsoft.com/office/drawing/2014/main" val="20006"/>
                    </a:ext>
                  </a:extLst>
                </a:gridCol>
                <a:gridCol w="1070939">
                  <a:extLst>
                    <a:ext uri="{9D8B030D-6E8A-4147-A177-3AD203B41FA5}">
                      <a16:colId xmlns:a16="http://schemas.microsoft.com/office/drawing/2014/main" val="20007"/>
                    </a:ext>
                  </a:extLst>
                </a:gridCol>
              </a:tblGrid>
              <a:tr h="901266">
                <a:tc>
                  <a:txBody>
                    <a:bodyPr/>
                    <a:lstStyle/>
                    <a:p>
                      <a:r>
                        <a:rPr lang="tr-TR" sz="1800" dirty="0"/>
                        <a:t>günler\</a:t>
                      </a:r>
                      <a:r>
                        <a:rPr lang="tr-TR" sz="1800" baseline="0" dirty="0"/>
                        <a:t> saatler </a:t>
                      </a:r>
                      <a:endParaRPr lang="tr-TR" sz="1800" dirty="0"/>
                    </a:p>
                  </a:txBody>
                  <a:tcPr marL="91449" marR="91449" marT="45707" marB="45707"/>
                </a:tc>
                <a:tc>
                  <a:txBody>
                    <a:bodyPr/>
                    <a:lstStyle/>
                    <a:p>
                      <a:pPr marL="342900" indent="-342900">
                        <a:buNone/>
                      </a:pPr>
                      <a:r>
                        <a:rPr lang="tr-TR" sz="1400" dirty="0" smtClean="0"/>
                        <a:t>1.Ders</a:t>
                      </a:r>
                    </a:p>
                    <a:p>
                      <a:pPr marL="342900" indent="-342900">
                        <a:buNone/>
                      </a:pPr>
                      <a:r>
                        <a:rPr lang="tr-TR" sz="1200" dirty="0" smtClean="0"/>
                        <a:t>(08:10)</a:t>
                      </a:r>
                    </a:p>
                    <a:p>
                      <a:pPr marL="342900" indent="-342900">
                        <a:buNone/>
                      </a:pPr>
                      <a:r>
                        <a:rPr lang="tr-TR" sz="1200" dirty="0" smtClean="0"/>
                        <a:t>(08:50)</a:t>
                      </a:r>
                      <a:endParaRPr lang="tr-TR" sz="1200" dirty="0"/>
                    </a:p>
                  </a:txBody>
                  <a:tcPr marL="91449" marR="91449" marT="45707" marB="45707"/>
                </a:tc>
                <a:tc>
                  <a:txBody>
                    <a:bodyPr/>
                    <a:lstStyle/>
                    <a:p>
                      <a:r>
                        <a:rPr lang="tr-TR" sz="1800" dirty="0"/>
                        <a:t>2. </a:t>
                      </a:r>
                      <a:r>
                        <a:rPr lang="tr-TR" sz="1800" dirty="0" smtClean="0"/>
                        <a:t>Ders</a:t>
                      </a:r>
                    </a:p>
                    <a:p>
                      <a:pPr marL="342900" indent="-342900">
                        <a:buNone/>
                      </a:pPr>
                      <a:r>
                        <a:rPr lang="tr-TR" sz="1200" dirty="0" smtClean="0"/>
                        <a:t>(09:00)</a:t>
                      </a:r>
                    </a:p>
                    <a:p>
                      <a:r>
                        <a:rPr lang="tr-TR" sz="1200" dirty="0" smtClean="0"/>
                        <a:t>(09:50)</a:t>
                      </a:r>
                      <a:endParaRPr lang="tr-TR" sz="1200" dirty="0"/>
                    </a:p>
                  </a:txBody>
                  <a:tcPr marL="91449" marR="91449" marT="45707" marB="45707"/>
                </a:tc>
                <a:tc>
                  <a:txBody>
                    <a:bodyPr/>
                    <a:lstStyle/>
                    <a:p>
                      <a:r>
                        <a:rPr lang="tr-TR" sz="1800" dirty="0"/>
                        <a:t>3. </a:t>
                      </a:r>
                      <a:r>
                        <a:rPr lang="tr-TR" sz="1800" dirty="0" smtClean="0"/>
                        <a:t>Ders</a:t>
                      </a:r>
                    </a:p>
                    <a:p>
                      <a:r>
                        <a:rPr lang="tr-TR" sz="1200" dirty="0" smtClean="0"/>
                        <a:t>(10:00)</a:t>
                      </a:r>
                    </a:p>
                    <a:p>
                      <a:r>
                        <a:rPr lang="tr-TR" sz="1200" dirty="0" smtClean="0"/>
                        <a:t>(10:40)</a:t>
                      </a:r>
                      <a:endParaRPr lang="tr-TR" sz="1200" dirty="0"/>
                    </a:p>
                  </a:txBody>
                  <a:tcPr marL="91449" marR="91449" marT="45707" marB="45707"/>
                </a:tc>
                <a:tc>
                  <a:txBody>
                    <a:bodyPr/>
                    <a:lstStyle/>
                    <a:p>
                      <a:r>
                        <a:rPr lang="tr-TR" sz="1800" dirty="0"/>
                        <a:t>4. </a:t>
                      </a:r>
                      <a:r>
                        <a:rPr lang="tr-TR" sz="1800" dirty="0" smtClean="0"/>
                        <a:t>Ders</a:t>
                      </a:r>
                    </a:p>
                    <a:p>
                      <a:r>
                        <a:rPr lang="tr-TR" sz="1200" dirty="0" smtClean="0"/>
                        <a:t>(10:50)</a:t>
                      </a:r>
                    </a:p>
                    <a:p>
                      <a:r>
                        <a:rPr lang="tr-TR" sz="1200" dirty="0" smtClean="0"/>
                        <a:t>(11:30)</a:t>
                      </a:r>
                      <a:endParaRPr lang="tr-TR" sz="1200" dirty="0"/>
                    </a:p>
                  </a:txBody>
                  <a:tcPr marL="91449" marR="91449" marT="45707" marB="45707"/>
                </a:tc>
                <a:tc>
                  <a:txBody>
                    <a:bodyPr/>
                    <a:lstStyle/>
                    <a:p>
                      <a:r>
                        <a:rPr lang="tr-TR" sz="1800" dirty="0"/>
                        <a:t>5.</a:t>
                      </a:r>
                      <a:r>
                        <a:rPr lang="tr-TR" sz="1800" baseline="0" dirty="0"/>
                        <a:t> </a:t>
                      </a:r>
                      <a:r>
                        <a:rPr lang="tr-TR" sz="1800" baseline="0" dirty="0" smtClean="0"/>
                        <a:t>Ders</a:t>
                      </a:r>
                    </a:p>
                    <a:p>
                      <a:r>
                        <a:rPr lang="tr-TR" sz="1200" dirty="0" smtClean="0"/>
                        <a:t>(11:00)</a:t>
                      </a:r>
                    </a:p>
                    <a:p>
                      <a:r>
                        <a:rPr lang="tr-TR" sz="1200" dirty="0" smtClean="0"/>
                        <a:t>(11:40)</a:t>
                      </a:r>
                    </a:p>
                    <a:p>
                      <a:endParaRPr lang="tr-TR" sz="1800" dirty="0"/>
                    </a:p>
                  </a:txBody>
                  <a:tcPr marL="91449" marR="91449" marT="45707" marB="45707"/>
                </a:tc>
                <a:tc>
                  <a:txBody>
                    <a:bodyPr/>
                    <a:lstStyle/>
                    <a:p>
                      <a:r>
                        <a:rPr lang="tr-TR" sz="1800" dirty="0"/>
                        <a:t>6.</a:t>
                      </a:r>
                      <a:r>
                        <a:rPr lang="tr-TR" sz="1800" baseline="0" dirty="0"/>
                        <a:t> </a:t>
                      </a:r>
                      <a:r>
                        <a:rPr lang="tr-TR" sz="1800" baseline="0" dirty="0" smtClean="0"/>
                        <a:t>Ders</a:t>
                      </a:r>
                    </a:p>
                    <a:p>
                      <a:r>
                        <a:rPr lang="tr-TR" sz="1200" dirty="0" smtClean="0"/>
                        <a:t>(11:50)</a:t>
                      </a:r>
                    </a:p>
                    <a:p>
                      <a:r>
                        <a:rPr lang="tr-TR" sz="1200" dirty="0" smtClean="0"/>
                        <a:t>(12:30)</a:t>
                      </a:r>
                    </a:p>
                    <a:p>
                      <a:endParaRPr lang="tr-TR" sz="1800" dirty="0"/>
                    </a:p>
                  </a:txBody>
                  <a:tcPr marL="91449" marR="91449" marT="45707" marB="45707"/>
                </a:tc>
                <a:tc>
                  <a:txBody>
                    <a:bodyPr/>
                    <a:lstStyle/>
                    <a:p>
                      <a:r>
                        <a:rPr lang="tr-TR" sz="1800" dirty="0"/>
                        <a:t>7.</a:t>
                      </a:r>
                      <a:r>
                        <a:rPr lang="tr-TR" sz="1800" baseline="0" dirty="0"/>
                        <a:t> </a:t>
                      </a:r>
                      <a:r>
                        <a:rPr lang="tr-TR" sz="1800" baseline="0" dirty="0" smtClean="0"/>
                        <a:t>Ders</a:t>
                      </a:r>
                    </a:p>
                    <a:p>
                      <a:r>
                        <a:rPr lang="tr-TR" sz="1200" dirty="0" smtClean="0"/>
                        <a:t>(13:10)</a:t>
                      </a:r>
                    </a:p>
                    <a:p>
                      <a:r>
                        <a:rPr lang="tr-TR" sz="1200" dirty="0" smtClean="0"/>
                        <a:t>(13:50)</a:t>
                      </a:r>
                    </a:p>
                    <a:p>
                      <a:endParaRPr lang="tr-TR" sz="1800" dirty="0"/>
                    </a:p>
                  </a:txBody>
                  <a:tcPr marL="91449" marR="91449" marT="45707" marB="45707"/>
                </a:tc>
                <a:extLst>
                  <a:ext uri="{0D108BD9-81ED-4DB2-BD59-A6C34878D82A}">
                    <a16:rowId xmlns:a16="http://schemas.microsoft.com/office/drawing/2014/main" val="10000"/>
                  </a:ext>
                </a:extLst>
              </a:tr>
              <a:tr h="336145">
                <a:tc>
                  <a:txBody>
                    <a:bodyPr/>
                    <a:lstStyle/>
                    <a:p>
                      <a:r>
                        <a:rPr lang="tr-TR" sz="1800" b="1" dirty="0"/>
                        <a:t>Pazartesi</a:t>
                      </a:r>
                      <a:r>
                        <a:rPr lang="tr-TR" sz="1800" dirty="0"/>
                        <a:t> </a:t>
                      </a:r>
                    </a:p>
                  </a:txBody>
                  <a:tcPr marL="91449" marR="91449" marT="45707" marB="45707"/>
                </a:tc>
                <a:tc>
                  <a:txBody>
                    <a:bodyPr/>
                    <a:lstStyle/>
                    <a:p>
                      <a:endParaRPr lang="tr-TR" sz="1800" dirty="0"/>
                    </a:p>
                  </a:txBody>
                  <a:tcPr marL="91449" marR="91449" marT="45707" marB="45707"/>
                </a:tc>
                <a:tc>
                  <a:txBody>
                    <a:bodyPr/>
                    <a:lstStyle/>
                    <a:p>
                      <a:endParaRPr lang="tr-TR" sz="1800"/>
                    </a:p>
                  </a:txBody>
                  <a:tcPr marL="91449" marR="91449" marT="45707" marB="45707"/>
                </a:tc>
                <a:tc>
                  <a:txBody>
                    <a:bodyPr/>
                    <a:lstStyle/>
                    <a:p>
                      <a:endParaRPr lang="tr-TR" sz="1800"/>
                    </a:p>
                  </a:txBody>
                  <a:tcPr marL="91449" marR="91449" marT="45707" marB="45707"/>
                </a:tc>
                <a:tc>
                  <a:txBody>
                    <a:bodyPr/>
                    <a:lstStyle/>
                    <a:p>
                      <a:endParaRPr lang="tr-TR" sz="1800" dirty="0"/>
                    </a:p>
                  </a:txBody>
                  <a:tcPr marL="91449" marR="91449" marT="45707" marB="45707"/>
                </a:tc>
                <a:tc>
                  <a:txBody>
                    <a:bodyPr/>
                    <a:lstStyle/>
                    <a:p>
                      <a:endParaRPr lang="tr-TR" sz="1800"/>
                    </a:p>
                  </a:txBody>
                  <a:tcPr marL="91449" marR="91449" marT="45707" marB="45707"/>
                </a:tc>
                <a:tc>
                  <a:txBody>
                    <a:bodyPr/>
                    <a:lstStyle/>
                    <a:p>
                      <a:endParaRPr lang="tr-TR" sz="1800"/>
                    </a:p>
                  </a:txBody>
                  <a:tcPr marL="91449" marR="91449" marT="45707" marB="45707"/>
                </a:tc>
                <a:tc>
                  <a:txBody>
                    <a:bodyPr/>
                    <a:lstStyle/>
                    <a:p>
                      <a:endParaRPr lang="tr-TR" sz="1800" dirty="0"/>
                    </a:p>
                  </a:txBody>
                  <a:tcPr marL="91449" marR="91449" marT="45707" marB="45707"/>
                </a:tc>
                <a:extLst>
                  <a:ext uri="{0D108BD9-81ED-4DB2-BD59-A6C34878D82A}">
                    <a16:rowId xmlns:a16="http://schemas.microsoft.com/office/drawing/2014/main" val="10001"/>
                  </a:ext>
                </a:extLst>
              </a:tr>
              <a:tr h="336145">
                <a:tc>
                  <a:txBody>
                    <a:bodyPr/>
                    <a:lstStyle/>
                    <a:p>
                      <a:r>
                        <a:rPr lang="tr-TR" sz="1800" b="1" dirty="0"/>
                        <a:t>Salı</a:t>
                      </a:r>
                    </a:p>
                  </a:txBody>
                  <a:tcPr marL="91449" marR="91449" marT="45707" marB="45707"/>
                </a:tc>
                <a:tc>
                  <a:txBody>
                    <a:bodyPr/>
                    <a:lstStyle/>
                    <a:p>
                      <a:endParaRPr lang="tr-TR" sz="1800" dirty="0"/>
                    </a:p>
                  </a:txBody>
                  <a:tcPr marL="91449" marR="91449" marT="45707" marB="45707"/>
                </a:tc>
                <a:tc>
                  <a:txBody>
                    <a:bodyPr/>
                    <a:lstStyle/>
                    <a:p>
                      <a:endParaRPr lang="tr-TR" sz="1800"/>
                    </a:p>
                  </a:txBody>
                  <a:tcPr marL="91449" marR="91449" marT="45707" marB="45707"/>
                </a:tc>
                <a:tc>
                  <a:txBody>
                    <a:bodyPr/>
                    <a:lstStyle/>
                    <a:p>
                      <a:endParaRPr lang="tr-TR" sz="1800" dirty="0"/>
                    </a:p>
                  </a:txBody>
                  <a:tcPr marL="91449" marR="91449" marT="45707" marB="45707"/>
                </a:tc>
                <a:tc>
                  <a:txBody>
                    <a:bodyPr/>
                    <a:lstStyle/>
                    <a:p>
                      <a:endParaRPr lang="tr-TR" sz="1800"/>
                    </a:p>
                  </a:txBody>
                  <a:tcPr marL="91449" marR="91449" marT="45707" marB="45707"/>
                </a:tc>
                <a:tc>
                  <a:txBody>
                    <a:bodyPr/>
                    <a:lstStyle/>
                    <a:p>
                      <a:endParaRPr lang="tr-TR" sz="1800"/>
                    </a:p>
                  </a:txBody>
                  <a:tcPr marL="91449" marR="91449" marT="45707" marB="45707"/>
                </a:tc>
                <a:tc>
                  <a:txBody>
                    <a:bodyPr/>
                    <a:lstStyle/>
                    <a:p>
                      <a:endParaRPr lang="tr-TR" sz="1800"/>
                    </a:p>
                  </a:txBody>
                  <a:tcPr marL="91449" marR="91449" marT="45707" marB="45707"/>
                </a:tc>
                <a:tc>
                  <a:txBody>
                    <a:bodyPr/>
                    <a:lstStyle/>
                    <a:p>
                      <a:endParaRPr lang="tr-TR" sz="1800"/>
                    </a:p>
                  </a:txBody>
                  <a:tcPr marL="91449" marR="91449" marT="45707" marB="45707"/>
                </a:tc>
                <a:extLst>
                  <a:ext uri="{0D108BD9-81ED-4DB2-BD59-A6C34878D82A}">
                    <a16:rowId xmlns:a16="http://schemas.microsoft.com/office/drawing/2014/main" val="10002"/>
                  </a:ext>
                </a:extLst>
              </a:tr>
              <a:tr h="369095">
                <a:tc>
                  <a:txBody>
                    <a:bodyPr/>
                    <a:lstStyle/>
                    <a:p>
                      <a:r>
                        <a:rPr lang="tr-TR" sz="1800" b="1" dirty="0"/>
                        <a:t>Çarşamba</a:t>
                      </a:r>
                      <a:r>
                        <a:rPr lang="tr-TR" sz="1800" b="1" baseline="0" dirty="0"/>
                        <a:t> </a:t>
                      </a:r>
                      <a:endParaRPr lang="tr-TR" sz="1800" b="1" dirty="0"/>
                    </a:p>
                  </a:txBody>
                  <a:tcPr marL="91449" marR="91449" marT="45707" marB="45707"/>
                </a:tc>
                <a:tc>
                  <a:txBody>
                    <a:bodyPr/>
                    <a:lstStyle/>
                    <a:p>
                      <a:endParaRPr lang="tr-TR" sz="1800" dirty="0"/>
                    </a:p>
                  </a:txBody>
                  <a:tcPr marL="91449" marR="91449" marT="45707" marB="45707"/>
                </a:tc>
                <a:tc>
                  <a:txBody>
                    <a:bodyPr/>
                    <a:lstStyle/>
                    <a:p>
                      <a:endParaRPr lang="tr-TR" sz="1800"/>
                    </a:p>
                  </a:txBody>
                  <a:tcPr marL="91449" marR="91449" marT="45707" marB="45707"/>
                </a:tc>
                <a:tc>
                  <a:txBody>
                    <a:bodyPr/>
                    <a:lstStyle/>
                    <a:p>
                      <a:endParaRPr lang="tr-TR" sz="1800"/>
                    </a:p>
                  </a:txBody>
                  <a:tcPr marL="91449" marR="91449" marT="45707" marB="45707"/>
                </a:tc>
                <a:tc>
                  <a:txBody>
                    <a:bodyPr/>
                    <a:lstStyle/>
                    <a:p>
                      <a:endParaRPr lang="tr-TR" sz="1800" dirty="0"/>
                    </a:p>
                  </a:txBody>
                  <a:tcPr marL="91449" marR="91449" marT="45707" marB="45707"/>
                </a:tc>
                <a:tc>
                  <a:txBody>
                    <a:bodyPr/>
                    <a:lstStyle/>
                    <a:p>
                      <a:endParaRPr lang="tr-TR" sz="1800"/>
                    </a:p>
                  </a:txBody>
                  <a:tcPr marL="91449" marR="91449" marT="45707" marB="45707"/>
                </a:tc>
                <a:tc>
                  <a:txBody>
                    <a:bodyPr/>
                    <a:lstStyle/>
                    <a:p>
                      <a:endParaRPr lang="tr-TR" sz="1800"/>
                    </a:p>
                  </a:txBody>
                  <a:tcPr marL="91449" marR="91449" marT="45707" marB="45707"/>
                </a:tc>
                <a:tc>
                  <a:txBody>
                    <a:bodyPr/>
                    <a:lstStyle/>
                    <a:p>
                      <a:endParaRPr lang="tr-TR" sz="1800"/>
                    </a:p>
                  </a:txBody>
                  <a:tcPr marL="91449" marR="91449" marT="45707" marB="45707"/>
                </a:tc>
                <a:extLst>
                  <a:ext uri="{0D108BD9-81ED-4DB2-BD59-A6C34878D82A}">
                    <a16:rowId xmlns:a16="http://schemas.microsoft.com/office/drawing/2014/main" val="10003"/>
                  </a:ext>
                </a:extLst>
              </a:tr>
              <a:tr h="424005">
                <a:tc>
                  <a:txBody>
                    <a:bodyPr/>
                    <a:lstStyle/>
                    <a:p>
                      <a:r>
                        <a:rPr lang="tr-TR" sz="1800" b="1" dirty="0"/>
                        <a:t>Perşembe</a:t>
                      </a:r>
                      <a:r>
                        <a:rPr lang="tr-TR" sz="1800" dirty="0"/>
                        <a:t> </a:t>
                      </a:r>
                    </a:p>
                  </a:txBody>
                  <a:tcPr marL="91449" marR="91449" marT="45707" marB="45707"/>
                </a:tc>
                <a:tc>
                  <a:txBody>
                    <a:bodyPr/>
                    <a:lstStyle/>
                    <a:p>
                      <a:endParaRPr lang="tr-TR" sz="1800" dirty="0"/>
                    </a:p>
                  </a:txBody>
                  <a:tcPr marL="91449" marR="91449" marT="45707" marB="45707"/>
                </a:tc>
                <a:tc>
                  <a:txBody>
                    <a:bodyPr/>
                    <a:lstStyle/>
                    <a:p>
                      <a:endParaRPr lang="tr-TR" sz="1800" dirty="0"/>
                    </a:p>
                  </a:txBody>
                  <a:tcPr marL="91449" marR="91449" marT="45707" marB="45707"/>
                </a:tc>
                <a:tc>
                  <a:txBody>
                    <a:bodyPr/>
                    <a:lstStyle/>
                    <a:p>
                      <a:endParaRPr lang="tr-TR" sz="1800" dirty="0"/>
                    </a:p>
                  </a:txBody>
                  <a:tcPr marL="91449" marR="91449" marT="45707" marB="45707"/>
                </a:tc>
                <a:tc>
                  <a:txBody>
                    <a:bodyPr/>
                    <a:lstStyle/>
                    <a:p>
                      <a:endParaRPr lang="tr-TR" sz="1800" dirty="0"/>
                    </a:p>
                  </a:txBody>
                  <a:tcPr marL="91449" marR="91449" marT="45707" marB="45707"/>
                </a:tc>
                <a:tc>
                  <a:txBody>
                    <a:bodyPr/>
                    <a:lstStyle/>
                    <a:p>
                      <a:endParaRPr lang="tr-TR" sz="1800" dirty="0"/>
                    </a:p>
                  </a:txBody>
                  <a:tcPr marL="91449" marR="91449" marT="45707" marB="45707"/>
                </a:tc>
                <a:tc>
                  <a:txBody>
                    <a:bodyPr/>
                    <a:lstStyle/>
                    <a:p>
                      <a:endParaRPr lang="tr-TR" sz="1800" dirty="0"/>
                    </a:p>
                  </a:txBody>
                  <a:tcPr marL="91449" marR="91449" marT="45707" marB="45707"/>
                </a:tc>
                <a:tc>
                  <a:txBody>
                    <a:bodyPr/>
                    <a:lstStyle/>
                    <a:p>
                      <a:endParaRPr lang="tr-TR" sz="1800" dirty="0"/>
                    </a:p>
                  </a:txBody>
                  <a:tcPr marL="91449" marR="91449" marT="45707" marB="45707"/>
                </a:tc>
                <a:extLst>
                  <a:ext uri="{0D108BD9-81ED-4DB2-BD59-A6C34878D82A}">
                    <a16:rowId xmlns:a16="http://schemas.microsoft.com/office/drawing/2014/main" val="10004"/>
                  </a:ext>
                </a:extLst>
              </a:tr>
              <a:tr h="573524">
                <a:tc>
                  <a:txBody>
                    <a:bodyPr/>
                    <a:lstStyle/>
                    <a:p>
                      <a:r>
                        <a:rPr lang="tr-TR" sz="1800" b="1" dirty="0"/>
                        <a:t>Cuma </a:t>
                      </a:r>
                      <a:endParaRPr lang="tr-TR" sz="1800" b="1" dirty="0" smtClean="0"/>
                    </a:p>
                    <a:p>
                      <a:endParaRPr lang="tr-TR" sz="1800" dirty="0" smtClean="0"/>
                    </a:p>
                  </a:txBody>
                  <a:tcPr marL="91449" marR="91449" marT="45707" marB="45707"/>
                </a:tc>
                <a:tc>
                  <a:txBody>
                    <a:bodyPr/>
                    <a:lstStyle/>
                    <a:p>
                      <a:endParaRPr lang="tr-TR" sz="1800" dirty="0"/>
                    </a:p>
                  </a:txBody>
                  <a:tcPr marL="91449" marR="91449" marT="45707" marB="45707"/>
                </a:tc>
                <a:tc>
                  <a:txBody>
                    <a:bodyPr/>
                    <a:lstStyle/>
                    <a:p>
                      <a:endParaRPr lang="tr-TR" sz="1800" dirty="0"/>
                    </a:p>
                  </a:txBody>
                  <a:tcPr marL="91449" marR="91449" marT="45707" marB="45707"/>
                </a:tc>
                <a:tc>
                  <a:txBody>
                    <a:bodyPr/>
                    <a:lstStyle/>
                    <a:p>
                      <a:endParaRPr lang="tr-TR" sz="1800" dirty="0"/>
                    </a:p>
                  </a:txBody>
                  <a:tcPr marL="91449" marR="91449" marT="45707" marB="45707"/>
                </a:tc>
                <a:tc>
                  <a:txBody>
                    <a:bodyPr/>
                    <a:lstStyle/>
                    <a:p>
                      <a:endParaRPr lang="tr-TR" sz="1800" dirty="0"/>
                    </a:p>
                  </a:txBody>
                  <a:tcPr marL="91449" marR="91449" marT="45707" marB="45707"/>
                </a:tc>
                <a:tc>
                  <a:txBody>
                    <a:bodyPr/>
                    <a:lstStyle/>
                    <a:p>
                      <a:endParaRPr lang="tr-TR" sz="1800" dirty="0"/>
                    </a:p>
                  </a:txBody>
                  <a:tcPr marL="91449" marR="91449" marT="45707" marB="45707"/>
                </a:tc>
                <a:tc>
                  <a:txBody>
                    <a:bodyPr/>
                    <a:lstStyle/>
                    <a:p>
                      <a:endParaRPr lang="tr-TR" sz="1800" dirty="0"/>
                    </a:p>
                  </a:txBody>
                  <a:tcPr marL="91449" marR="91449" marT="45707" marB="45707"/>
                </a:tc>
                <a:tc>
                  <a:txBody>
                    <a:bodyPr/>
                    <a:lstStyle/>
                    <a:p>
                      <a:endParaRPr lang="tr-TR" sz="1800" dirty="0"/>
                    </a:p>
                  </a:txBody>
                  <a:tcPr marL="91449" marR="91449" marT="45707" marB="45707"/>
                </a:tc>
                <a:extLst>
                  <a:ext uri="{0D108BD9-81ED-4DB2-BD59-A6C34878D82A}">
                    <a16:rowId xmlns:a16="http://schemas.microsoft.com/office/drawing/2014/main" val="10005"/>
                  </a:ext>
                </a:extLst>
              </a:tr>
            </a:tbl>
          </a:graphicData>
        </a:graphic>
      </p:graphicFrame>
      <p:sp>
        <p:nvSpPr>
          <p:cNvPr id="43078" name="Slayt Numarası Yer Tutucusu 1">
            <a:extLst>
              <a:ext uri="{FF2B5EF4-FFF2-40B4-BE49-F238E27FC236}">
                <a16:creationId xmlns:a16="http://schemas.microsoft.com/office/drawing/2014/main" id="{C4D35380-6277-4B68-B260-440480008F10}"/>
              </a:ext>
            </a:extLst>
          </p:cNvPr>
          <p:cNvSpPr>
            <a:spLocks noGrp="1"/>
          </p:cNvSpPr>
          <p:nvPr>
            <p:ph type="sldNum" sz="quarter" idx="12"/>
          </p:nvPr>
        </p:nvSpPr>
        <p:spPr bwMode="auto">
          <a:xfrm>
            <a:off x="11037888" y="752475"/>
            <a:ext cx="1154112" cy="109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A60590AE-F645-4444-8C01-F907E4C34248}" type="slidenum">
              <a:rPr lang="tr-TR" altLang="en-US">
                <a:solidFill>
                  <a:schemeClr val="accent1"/>
                </a:solidFill>
              </a:rPr>
              <a:pPr/>
              <a:t>20</a:t>
            </a:fld>
            <a:endParaRPr lang="tr-TR" altLang="en-US">
              <a:solidFill>
                <a:schemeClr val="accent1"/>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4263865749"/>
              </p:ext>
            </p:extLst>
          </p:nvPr>
        </p:nvGraphicFramePr>
        <p:xfrm>
          <a:off x="689506" y="4858626"/>
          <a:ext cx="8533200" cy="1023768"/>
        </p:xfrm>
        <a:graphic>
          <a:graphicData uri="http://schemas.openxmlformats.org/drawingml/2006/table">
            <a:tbl>
              <a:tblPr firstRow="1" bandRow="1">
                <a:tableStyleId>{5C22544A-7EE6-4342-B048-85BDC9FD1C3A}</a:tableStyleId>
              </a:tblPr>
              <a:tblGrid>
                <a:gridCol w="1360584">
                  <a:extLst>
                    <a:ext uri="{9D8B030D-6E8A-4147-A177-3AD203B41FA5}">
                      <a16:colId xmlns:a16="http://schemas.microsoft.com/office/drawing/2014/main" val="1566751006"/>
                    </a:ext>
                  </a:extLst>
                </a:gridCol>
                <a:gridCol w="772716">
                  <a:extLst>
                    <a:ext uri="{9D8B030D-6E8A-4147-A177-3AD203B41FA5}">
                      <a16:colId xmlns:a16="http://schemas.microsoft.com/office/drawing/2014/main" val="3750909677"/>
                    </a:ext>
                  </a:extLst>
                </a:gridCol>
                <a:gridCol w="1041748">
                  <a:extLst>
                    <a:ext uri="{9D8B030D-6E8A-4147-A177-3AD203B41FA5}">
                      <a16:colId xmlns:a16="http://schemas.microsoft.com/office/drawing/2014/main" val="580777439"/>
                    </a:ext>
                  </a:extLst>
                </a:gridCol>
                <a:gridCol w="1091552">
                  <a:extLst>
                    <a:ext uri="{9D8B030D-6E8A-4147-A177-3AD203B41FA5}">
                      <a16:colId xmlns:a16="http://schemas.microsoft.com/office/drawing/2014/main" val="689179004"/>
                    </a:ext>
                  </a:extLst>
                </a:gridCol>
                <a:gridCol w="1066650">
                  <a:extLst>
                    <a:ext uri="{9D8B030D-6E8A-4147-A177-3AD203B41FA5}">
                      <a16:colId xmlns:a16="http://schemas.microsoft.com/office/drawing/2014/main" val="1721272588"/>
                    </a:ext>
                  </a:extLst>
                </a:gridCol>
                <a:gridCol w="1066650">
                  <a:extLst>
                    <a:ext uri="{9D8B030D-6E8A-4147-A177-3AD203B41FA5}">
                      <a16:colId xmlns:a16="http://schemas.microsoft.com/office/drawing/2014/main" val="536676246"/>
                    </a:ext>
                  </a:extLst>
                </a:gridCol>
                <a:gridCol w="1066650">
                  <a:extLst>
                    <a:ext uri="{9D8B030D-6E8A-4147-A177-3AD203B41FA5}">
                      <a16:colId xmlns:a16="http://schemas.microsoft.com/office/drawing/2014/main" val="1055741654"/>
                    </a:ext>
                  </a:extLst>
                </a:gridCol>
                <a:gridCol w="1066650">
                  <a:extLst>
                    <a:ext uri="{9D8B030D-6E8A-4147-A177-3AD203B41FA5}">
                      <a16:colId xmlns:a16="http://schemas.microsoft.com/office/drawing/2014/main" val="3238176267"/>
                    </a:ext>
                  </a:extLst>
                </a:gridCol>
              </a:tblGrid>
              <a:tr h="372280">
                <a:tc>
                  <a:txBody>
                    <a:bodyPr/>
                    <a:lstStyle/>
                    <a:p>
                      <a:r>
                        <a:rPr lang="tr-TR" dirty="0" smtClean="0">
                          <a:solidFill>
                            <a:schemeClr val="tx1"/>
                          </a:solidFill>
                        </a:rPr>
                        <a:t>Cumartesi</a:t>
                      </a:r>
                      <a:endParaRPr lang="tr-TR" dirty="0">
                        <a:solidFill>
                          <a:schemeClr val="tx1"/>
                        </a:solidFill>
                      </a:endParaRPr>
                    </a:p>
                  </a:txBody>
                  <a:tcPr>
                    <a:solidFill>
                      <a:schemeClr val="accent1">
                        <a:lumMod val="20000"/>
                        <a:lumOff val="80000"/>
                      </a:schemeClr>
                    </a:solidFill>
                  </a:tcPr>
                </a:tc>
                <a:tc>
                  <a:txBody>
                    <a:bodyPr/>
                    <a:lstStyle/>
                    <a:p>
                      <a:endParaRPr lang="tr-TR" dirty="0"/>
                    </a:p>
                  </a:txBody>
                  <a:tcPr>
                    <a:solidFill>
                      <a:schemeClr val="accent1">
                        <a:lumMod val="20000"/>
                        <a:lumOff val="80000"/>
                      </a:schemeClr>
                    </a:solidFill>
                  </a:tcPr>
                </a:tc>
                <a:tc>
                  <a:txBody>
                    <a:bodyPr/>
                    <a:lstStyle/>
                    <a:p>
                      <a:endParaRPr lang="tr-TR" dirty="0"/>
                    </a:p>
                  </a:txBody>
                  <a:tcPr>
                    <a:solidFill>
                      <a:schemeClr val="accent1">
                        <a:lumMod val="20000"/>
                        <a:lumOff val="80000"/>
                      </a:schemeClr>
                    </a:solidFill>
                  </a:tcPr>
                </a:tc>
                <a:tc>
                  <a:txBody>
                    <a:bodyPr/>
                    <a:lstStyle/>
                    <a:p>
                      <a:endParaRPr lang="tr-TR" dirty="0"/>
                    </a:p>
                  </a:txBody>
                  <a:tcPr>
                    <a:solidFill>
                      <a:schemeClr val="accent1">
                        <a:lumMod val="20000"/>
                        <a:lumOff val="80000"/>
                      </a:schemeClr>
                    </a:solidFill>
                  </a:tcPr>
                </a:tc>
                <a:tc>
                  <a:txBody>
                    <a:bodyPr/>
                    <a:lstStyle/>
                    <a:p>
                      <a:endParaRPr lang="tr-TR" dirty="0"/>
                    </a:p>
                  </a:txBody>
                  <a:tcPr>
                    <a:solidFill>
                      <a:schemeClr val="accent1">
                        <a:lumMod val="20000"/>
                        <a:lumOff val="80000"/>
                      </a:schemeClr>
                    </a:solidFill>
                  </a:tcPr>
                </a:tc>
                <a:tc>
                  <a:txBody>
                    <a:bodyPr/>
                    <a:lstStyle/>
                    <a:p>
                      <a:endParaRPr lang="tr-TR"/>
                    </a:p>
                  </a:txBody>
                  <a:tcPr>
                    <a:solidFill>
                      <a:schemeClr val="accent1">
                        <a:lumMod val="20000"/>
                        <a:lumOff val="80000"/>
                      </a:schemeClr>
                    </a:solidFill>
                  </a:tcPr>
                </a:tc>
                <a:tc>
                  <a:txBody>
                    <a:bodyPr/>
                    <a:lstStyle/>
                    <a:p>
                      <a:endParaRPr lang="tr-TR"/>
                    </a:p>
                  </a:txBody>
                  <a:tcPr>
                    <a:solidFill>
                      <a:schemeClr val="accent1">
                        <a:lumMod val="20000"/>
                        <a:lumOff val="80000"/>
                      </a:schemeClr>
                    </a:solidFill>
                  </a:tcPr>
                </a:tc>
                <a:tc>
                  <a:txBody>
                    <a:bodyPr/>
                    <a:lstStyle/>
                    <a:p>
                      <a:endParaRPr lang="tr-TR" dirty="0"/>
                    </a:p>
                  </a:txBody>
                  <a:tcPr>
                    <a:solidFill>
                      <a:schemeClr val="accent1">
                        <a:lumMod val="20000"/>
                        <a:lumOff val="80000"/>
                      </a:schemeClr>
                    </a:solidFill>
                  </a:tcPr>
                </a:tc>
                <a:extLst>
                  <a:ext uri="{0D108BD9-81ED-4DB2-BD59-A6C34878D82A}">
                    <a16:rowId xmlns:a16="http://schemas.microsoft.com/office/drawing/2014/main" val="2769682207"/>
                  </a:ext>
                </a:extLst>
              </a:tr>
              <a:tr h="651488">
                <a:tc>
                  <a:txBody>
                    <a:bodyPr/>
                    <a:lstStyle/>
                    <a:p>
                      <a:r>
                        <a:rPr lang="tr-TR" b="1" dirty="0" smtClean="0"/>
                        <a:t>Pazar</a:t>
                      </a:r>
                    </a:p>
                  </a:txBody>
                  <a:tcPr/>
                </a:tc>
                <a:tc>
                  <a:txBody>
                    <a:bodyPr/>
                    <a:lstStyle/>
                    <a:p>
                      <a:endParaRPr lang="tr-TR" dirty="0"/>
                    </a:p>
                  </a:txBody>
                  <a:tcPr/>
                </a:tc>
                <a:tc>
                  <a:txBody>
                    <a:bodyPr/>
                    <a:lstStyle/>
                    <a:p>
                      <a:endParaRPr lang="tr-TR" dirty="0"/>
                    </a:p>
                  </a:txBody>
                  <a:tcPr/>
                </a:tc>
                <a:tc>
                  <a:txBody>
                    <a:bodyPr/>
                    <a:lstStyle/>
                    <a:p>
                      <a:endParaRPr lang="tr-TR" dirty="0"/>
                    </a:p>
                  </a:txBody>
                  <a:tcPr/>
                </a:tc>
                <a:tc>
                  <a:txBody>
                    <a:bodyPr/>
                    <a:lstStyle/>
                    <a:p>
                      <a:endParaRPr lang="tr-TR" dirty="0"/>
                    </a:p>
                  </a:txBody>
                  <a:tcPr/>
                </a:tc>
                <a:tc>
                  <a:txBody>
                    <a:bodyPr/>
                    <a:lstStyle/>
                    <a:p>
                      <a:endParaRPr lang="tr-TR" dirty="0"/>
                    </a:p>
                  </a:txBody>
                  <a:tcPr/>
                </a:tc>
                <a:tc>
                  <a:txBody>
                    <a:bodyPr/>
                    <a:lstStyle/>
                    <a:p>
                      <a:endParaRPr lang="tr-TR" dirty="0"/>
                    </a:p>
                  </a:txBody>
                  <a:tcPr/>
                </a:tc>
                <a:tc>
                  <a:txBody>
                    <a:bodyPr/>
                    <a:lstStyle/>
                    <a:p>
                      <a:endParaRPr lang="tr-TR" dirty="0" smtClean="0"/>
                    </a:p>
                    <a:p>
                      <a:endParaRPr lang="tr-TR" dirty="0"/>
                    </a:p>
                  </a:txBody>
                  <a:tcPr/>
                </a:tc>
                <a:extLst>
                  <a:ext uri="{0D108BD9-81ED-4DB2-BD59-A6C34878D82A}">
                    <a16:rowId xmlns:a16="http://schemas.microsoft.com/office/drawing/2014/main" val="1639685427"/>
                  </a:ext>
                </a:extLst>
              </a:tr>
            </a:tbl>
          </a:graphicData>
        </a:graphic>
      </p:graphicFrame>
      <p:sp>
        <p:nvSpPr>
          <p:cNvPr id="2" name="Metin kutusu 1"/>
          <p:cNvSpPr txBox="1"/>
          <p:nvPr/>
        </p:nvSpPr>
        <p:spPr>
          <a:xfrm>
            <a:off x="806824" y="6158949"/>
            <a:ext cx="833717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dirty="0" smtClean="0"/>
              <a:t>NOT : Eğitim şeklini (ikili eğitim ya da normal eğitim) mutlaka belirtiniz.</a:t>
            </a:r>
            <a:endParaRPr lang="tr-TR" b="1"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2.png">
            <a:extLst>
              <a:ext uri="{FF2B5EF4-FFF2-40B4-BE49-F238E27FC236}">
                <a16:creationId xmlns:a16="http://schemas.microsoft.com/office/drawing/2014/main" id="{351D0432-A9F8-4597-A477-7972819942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897" y="148736"/>
            <a:ext cx="10320338"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9460" name="AutoShape 4">
            <a:extLst>
              <a:ext uri="{FF2B5EF4-FFF2-40B4-BE49-F238E27FC236}">
                <a16:creationId xmlns:a16="http://schemas.microsoft.com/office/drawing/2014/main" id="{EC499C26-6BC5-4F9E-B5AE-98558D3984DB}"/>
              </a:ext>
            </a:extLst>
          </p:cNvPr>
          <p:cNvSpPr>
            <a:spLocks/>
          </p:cNvSpPr>
          <p:nvPr/>
        </p:nvSpPr>
        <p:spPr bwMode="auto">
          <a:xfrm>
            <a:off x="1116623" y="320675"/>
            <a:ext cx="8309951" cy="121935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p>
            <a:pPr marL="342900" indent="-342900" eaLnBrk="1" hangingPunct="1">
              <a:defRPr/>
            </a:pPr>
            <a:r>
              <a:rPr lang="tr-TR" sz="4000" b="1" dirty="0" smtClean="0">
                <a:solidFill>
                  <a:srgbClr val="000000"/>
                </a:solidFill>
                <a:effectLst>
                  <a:outerShdw blurRad="38100" dist="38100" dir="2700000" algn="tl">
                    <a:srgbClr val="C0C0C0"/>
                  </a:outerShdw>
                </a:effectLst>
                <a:latin typeface="Calibri" pitchFamily="34" charset="0"/>
                <a:cs typeface="Helvetica" pitchFamily="34" charset="0"/>
                <a:sym typeface="Calibri" pitchFamily="34" charset="0"/>
              </a:rPr>
              <a:t>Destek Eğitim Odası Onayı İçin Gerekli Evraklar Nelerdir?</a:t>
            </a:r>
            <a:endParaRPr lang="tr-TR" b="1" dirty="0">
              <a:solidFill>
                <a:srgbClr val="000000"/>
              </a:solidFill>
              <a:effectLst>
                <a:outerShdw blurRad="38100" dist="38100" dir="2700000" algn="tl">
                  <a:srgbClr val="C0C0C0"/>
                </a:outerShdw>
              </a:effectLst>
              <a:latin typeface="Calibri" pitchFamily="34" charset="0"/>
              <a:cs typeface="Helvetica" pitchFamily="34" charset="0"/>
              <a:sym typeface="Calibri" pitchFamily="34" charset="0"/>
            </a:endParaRPr>
          </a:p>
        </p:txBody>
      </p:sp>
      <p:sp>
        <p:nvSpPr>
          <p:cNvPr id="7" name="6 Dikdörtgen">
            <a:extLst>
              <a:ext uri="{FF2B5EF4-FFF2-40B4-BE49-F238E27FC236}">
                <a16:creationId xmlns:a16="http://schemas.microsoft.com/office/drawing/2014/main" id="{8A0AF45E-AF03-4FD0-865C-3E54F230DE6A}"/>
              </a:ext>
            </a:extLst>
          </p:cNvPr>
          <p:cNvSpPr/>
          <p:nvPr/>
        </p:nvSpPr>
        <p:spPr>
          <a:xfrm>
            <a:off x="1019908" y="2997200"/>
            <a:ext cx="8963880" cy="368300"/>
          </a:xfrm>
          <a:prstGeom prst="rect">
            <a:avLst/>
          </a:prstGeom>
        </p:spPr>
        <p:txBody>
          <a:bodyPr wrap="square">
            <a:spAutoFit/>
          </a:bodyPr>
          <a:lstStyle/>
          <a:p>
            <a:pPr marL="365760" indent="-256032" algn="just" eaLnBrk="1" fontAlgn="auto" hangingPunct="1">
              <a:spcBef>
                <a:spcPts val="0"/>
              </a:spcBef>
              <a:spcAft>
                <a:spcPts val="0"/>
              </a:spcAft>
              <a:buClr>
                <a:schemeClr val="accent3"/>
              </a:buClr>
              <a:buFont typeface="Georgia"/>
              <a:buChar char="•"/>
              <a:defRPr/>
            </a:pPr>
            <a:endParaRPr lang="tr-TR" b="1" dirty="0">
              <a:solidFill>
                <a:srgbClr val="0070C0"/>
              </a:solidFill>
              <a:latin typeface="Comic Sans MS" pitchFamily="66" charset="0"/>
              <a:ea typeface="Calibri" panose="020F0502020204030204" pitchFamily="34" charset="0"/>
              <a:cs typeface="Calibri" pitchFamily="34" charset="0"/>
            </a:endParaRPr>
          </a:p>
        </p:txBody>
      </p:sp>
      <p:sp>
        <p:nvSpPr>
          <p:cNvPr id="43078" name="Slayt Numarası Yer Tutucusu 1">
            <a:extLst>
              <a:ext uri="{FF2B5EF4-FFF2-40B4-BE49-F238E27FC236}">
                <a16:creationId xmlns:a16="http://schemas.microsoft.com/office/drawing/2014/main" id="{C4D35380-6277-4B68-B260-440480008F10}"/>
              </a:ext>
            </a:extLst>
          </p:cNvPr>
          <p:cNvSpPr>
            <a:spLocks noGrp="1"/>
          </p:cNvSpPr>
          <p:nvPr>
            <p:ph type="sldNum" sz="quarter" idx="12"/>
          </p:nvPr>
        </p:nvSpPr>
        <p:spPr bwMode="auto">
          <a:xfrm>
            <a:off x="11037888" y="752475"/>
            <a:ext cx="1154112" cy="109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A60590AE-F645-4444-8C01-F907E4C34248}" type="slidenum">
              <a:rPr lang="tr-TR" altLang="en-US">
                <a:solidFill>
                  <a:schemeClr val="accent1"/>
                </a:solidFill>
              </a:rPr>
              <a:pPr/>
              <a:t>21</a:t>
            </a:fld>
            <a:endParaRPr lang="tr-TR" altLang="en-US">
              <a:solidFill>
                <a:schemeClr val="accent1"/>
              </a:solidFill>
            </a:endParaRPr>
          </a:p>
        </p:txBody>
      </p:sp>
      <p:sp>
        <p:nvSpPr>
          <p:cNvPr id="2" name="Dikdörtgen 1"/>
          <p:cNvSpPr/>
          <p:nvPr/>
        </p:nvSpPr>
        <p:spPr>
          <a:xfrm>
            <a:off x="360485" y="1711973"/>
            <a:ext cx="9623303" cy="5146028"/>
          </a:xfrm>
          <a:prstGeom prst="rect">
            <a:avLst/>
          </a:prstGeom>
          <a:solidFill>
            <a:schemeClr val="bg1"/>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600" b="1" dirty="0" smtClean="0">
                <a:ln w="0"/>
                <a:solidFill>
                  <a:schemeClr val="tx1"/>
                </a:solidFill>
                <a:effectLst>
                  <a:outerShdw blurRad="38100" dist="19050" dir="2700000" algn="tl" rotWithShape="0">
                    <a:schemeClr val="dk1">
                      <a:alpha val="40000"/>
                    </a:schemeClr>
                  </a:outerShdw>
                </a:effectLst>
                <a:cs typeface="Times New Roman" panose="02020603050405020304" pitchFamily="18" charset="0"/>
              </a:rPr>
              <a:t>1-Destek Eğitim Odası Haftalık Ders Programı (her öğrenci için ayrı hazırlanacak.</a:t>
            </a:r>
          </a:p>
          <a:p>
            <a:pPr algn="ctr"/>
            <a:r>
              <a:rPr lang="tr-TR" sz="1600" b="1" dirty="0" smtClean="0">
                <a:ln w="0"/>
                <a:solidFill>
                  <a:schemeClr val="tx1"/>
                </a:solidFill>
                <a:effectLst>
                  <a:outerShdw blurRad="38100" dist="19050" dir="2700000" algn="tl" rotWithShape="0">
                    <a:schemeClr val="dk1">
                      <a:alpha val="40000"/>
                    </a:schemeClr>
                  </a:outerShdw>
                </a:effectLst>
                <a:cs typeface="Times New Roman" panose="02020603050405020304" pitchFamily="18" charset="0"/>
              </a:rPr>
              <a:t>2-BEP Birimleri Toplantı Tutanakları.</a:t>
            </a:r>
          </a:p>
          <a:p>
            <a:pPr algn="ctr"/>
            <a:r>
              <a:rPr lang="tr-TR" sz="1600" b="1" dirty="0" smtClean="0">
                <a:ln w="0"/>
                <a:solidFill>
                  <a:schemeClr val="tx1"/>
                </a:solidFill>
                <a:effectLst>
                  <a:outerShdw blurRad="38100" dist="19050" dir="2700000" algn="tl" rotWithShape="0">
                    <a:schemeClr val="dk1">
                      <a:alpha val="40000"/>
                    </a:schemeClr>
                  </a:outerShdw>
                </a:effectLst>
                <a:cs typeface="Times New Roman" panose="02020603050405020304" pitchFamily="18" charset="0"/>
              </a:rPr>
              <a:t>3-BEP Dosyası.</a:t>
            </a:r>
          </a:p>
          <a:p>
            <a:pPr algn="ctr"/>
            <a:r>
              <a:rPr lang="tr-TR" sz="1600" b="1" dirty="0" smtClean="0">
                <a:ln w="0"/>
                <a:solidFill>
                  <a:schemeClr val="tx1"/>
                </a:solidFill>
                <a:effectLst>
                  <a:outerShdw blurRad="38100" dist="19050" dir="2700000" algn="tl" rotWithShape="0">
                    <a:schemeClr val="dk1">
                      <a:alpha val="40000"/>
                    </a:schemeClr>
                  </a:outerShdw>
                </a:effectLst>
                <a:cs typeface="Times New Roman" panose="02020603050405020304" pitchFamily="18" charset="0"/>
              </a:rPr>
              <a:t>-Kılavuza uygun ve her öğrenciye özel hazırlanacak.</a:t>
            </a:r>
          </a:p>
          <a:p>
            <a:pPr algn="ctr"/>
            <a:r>
              <a:rPr lang="tr-TR" sz="1600" b="1" dirty="0" smtClean="0">
                <a:ln w="0"/>
                <a:solidFill>
                  <a:schemeClr val="tx1"/>
                </a:solidFill>
                <a:effectLst>
                  <a:outerShdw blurRad="38100" dist="19050" dir="2700000" algn="tl" rotWithShape="0">
                    <a:schemeClr val="dk1">
                      <a:alpha val="40000"/>
                    </a:schemeClr>
                  </a:outerShdw>
                </a:effectLst>
                <a:cs typeface="Times New Roman" panose="02020603050405020304" pitchFamily="18" charset="0"/>
              </a:rPr>
              <a:t>-Kısa ve uzun dönem amaçlarında tarihleri mutlaka belirtin.</a:t>
            </a:r>
          </a:p>
          <a:p>
            <a:pPr algn="ctr"/>
            <a:r>
              <a:rPr lang="tr-TR" sz="1600" b="1" dirty="0" smtClean="0">
                <a:ln w="0"/>
                <a:solidFill>
                  <a:schemeClr val="tx1"/>
                </a:solidFill>
                <a:effectLst>
                  <a:outerShdw blurRad="38100" dist="19050" dir="2700000" algn="tl" rotWithShape="0">
                    <a:schemeClr val="dk1">
                      <a:alpha val="40000"/>
                    </a:schemeClr>
                  </a:outerShdw>
                </a:effectLst>
                <a:cs typeface="Times New Roman" panose="02020603050405020304" pitchFamily="18" charset="0"/>
              </a:rPr>
              <a:t>4- RAM Raporu.</a:t>
            </a:r>
          </a:p>
          <a:p>
            <a:pPr algn="ctr"/>
            <a:r>
              <a:rPr lang="tr-TR" sz="1600" b="1" dirty="0" smtClean="0">
                <a:ln w="0"/>
                <a:solidFill>
                  <a:schemeClr val="tx1"/>
                </a:solidFill>
                <a:effectLst>
                  <a:outerShdw blurRad="38100" dist="19050" dir="2700000" algn="tl" rotWithShape="0">
                    <a:schemeClr val="dk1">
                      <a:alpha val="40000"/>
                    </a:schemeClr>
                  </a:outerShdw>
                </a:effectLst>
                <a:cs typeface="Times New Roman" panose="02020603050405020304" pitchFamily="18" charset="0"/>
              </a:rPr>
              <a:t>-Yönlendirme Raporu olacak, Destek Eğitim Raporu kabul edilmeyecektir.</a:t>
            </a:r>
          </a:p>
          <a:p>
            <a:pPr algn="ctr"/>
            <a:r>
              <a:rPr lang="tr-TR" sz="1600" b="1" dirty="0" smtClean="0">
                <a:ln w="0"/>
                <a:solidFill>
                  <a:schemeClr val="tx1"/>
                </a:solidFill>
                <a:effectLst>
                  <a:outerShdw blurRad="38100" dist="19050" dir="2700000" algn="tl" rotWithShape="0">
                    <a:schemeClr val="dk1">
                      <a:alpha val="40000"/>
                    </a:schemeClr>
                  </a:outerShdw>
                </a:effectLst>
                <a:cs typeface="Times New Roman" panose="02020603050405020304" pitchFamily="18" charset="0"/>
              </a:rPr>
              <a:t>-Kademe değişikliğinde güncel Rapor olacak.</a:t>
            </a:r>
          </a:p>
          <a:p>
            <a:pPr algn="ctr"/>
            <a:r>
              <a:rPr lang="tr-TR" sz="1600" b="1" dirty="0" smtClean="0">
                <a:ln w="0"/>
                <a:solidFill>
                  <a:schemeClr val="tx1"/>
                </a:solidFill>
                <a:effectLst>
                  <a:outerShdw blurRad="38100" dist="19050" dir="2700000" algn="tl" rotWithShape="0">
                    <a:schemeClr val="dk1">
                      <a:alpha val="40000"/>
                    </a:schemeClr>
                  </a:outerShdw>
                </a:effectLst>
                <a:cs typeface="Times New Roman" panose="02020603050405020304" pitchFamily="18" charset="0"/>
              </a:rPr>
              <a:t>-RAM Raporu Yönlendirme kararı: ‘’Tam zamanlı kaynaştırma/bütünleştirme yoluyla eğitim uygulamalarından faydalanmasına’’ şeklinde olacaktır.</a:t>
            </a:r>
          </a:p>
          <a:p>
            <a:pPr algn="ctr"/>
            <a:r>
              <a:rPr lang="tr-TR" sz="1600" b="1" dirty="0" smtClean="0">
                <a:ln w="0"/>
                <a:solidFill>
                  <a:schemeClr val="tx1"/>
                </a:solidFill>
                <a:effectLst>
                  <a:outerShdw blurRad="38100" dist="19050" dir="2700000" algn="tl" rotWithShape="0">
                    <a:schemeClr val="dk1">
                      <a:alpha val="40000"/>
                    </a:schemeClr>
                  </a:outerShdw>
                </a:effectLst>
                <a:cs typeface="Times New Roman" panose="02020603050405020304" pitchFamily="18" charset="0"/>
              </a:rPr>
              <a:t>5-Destek Eğitimden faydalanacak öğrenci Listesi (E-Okuldan alınacaktır)</a:t>
            </a:r>
          </a:p>
          <a:p>
            <a:pPr algn="ctr"/>
            <a:r>
              <a:rPr lang="tr-TR" sz="1600" b="1" dirty="0" smtClean="0">
                <a:ln w="0"/>
                <a:solidFill>
                  <a:schemeClr val="tx1"/>
                </a:solidFill>
                <a:effectLst>
                  <a:outerShdw blurRad="38100" dist="19050" dir="2700000" algn="tl" rotWithShape="0">
                    <a:schemeClr val="dk1">
                      <a:alpha val="40000"/>
                    </a:schemeClr>
                  </a:outerShdw>
                </a:effectLst>
                <a:cs typeface="Times New Roman" panose="02020603050405020304" pitchFamily="18" charset="0"/>
              </a:rPr>
              <a:t>6-Öğretmen ve Veli Dilekçesi.</a:t>
            </a:r>
          </a:p>
          <a:p>
            <a:pPr algn="ctr"/>
            <a:r>
              <a:rPr lang="tr-TR" sz="1600" b="1" dirty="0" smtClean="0">
                <a:ln w="0"/>
                <a:solidFill>
                  <a:schemeClr val="tx1"/>
                </a:solidFill>
                <a:effectLst>
                  <a:outerShdw blurRad="38100" dist="19050" dir="2700000" algn="tl" rotWithShape="0">
                    <a:schemeClr val="dk1">
                      <a:alpha val="40000"/>
                    </a:schemeClr>
                  </a:outerShdw>
                </a:effectLst>
                <a:cs typeface="Times New Roman" panose="02020603050405020304" pitchFamily="18" charset="0"/>
              </a:rPr>
              <a:t>7-Okullarda ilk Etapta Destek Eğitim Odası için İlçe Milli Eğitim Müdürlüğünden alınan Kaymakamlık Oluru.</a:t>
            </a:r>
          </a:p>
          <a:p>
            <a:pPr algn="ctr"/>
            <a:r>
              <a:rPr lang="tr-TR" sz="1600" b="1" dirty="0" smtClean="0">
                <a:ln w="0"/>
                <a:solidFill>
                  <a:schemeClr val="tx1"/>
                </a:solidFill>
                <a:effectLst>
                  <a:outerShdw blurRad="38100" dist="19050" dir="2700000" algn="tl" rotWithShape="0">
                    <a:schemeClr val="dk1">
                      <a:alpha val="40000"/>
                    </a:schemeClr>
                  </a:outerShdw>
                </a:effectLst>
                <a:cs typeface="Times New Roman" panose="02020603050405020304" pitchFamily="18" charset="0"/>
              </a:rPr>
              <a:t>8-Destek Eğitimden Yararlanan Öğretmen ve Öğrenci Bilgileri.</a:t>
            </a:r>
          </a:p>
          <a:p>
            <a:pPr algn="ctr"/>
            <a:r>
              <a:rPr lang="tr-TR" sz="1600" b="1" dirty="0" smtClean="0">
                <a:ln w="0"/>
                <a:solidFill>
                  <a:schemeClr val="tx1"/>
                </a:solidFill>
                <a:effectLst>
                  <a:outerShdw blurRad="38100" dist="19050" dir="2700000" algn="tl" rotWithShape="0">
                    <a:schemeClr val="dk1">
                      <a:alpha val="40000"/>
                    </a:schemeClr>
                  </a:outerShdw>
                </a:effectLst>
                <a:cs typeface="Times New Roman" panose="02020603050405020304" pitchFamily="18" charset="0"/>
              </a:rPr>
              <a:t>9-Okul Rehberlik Hizmetleri Yürütme Komisyonu Toplantı Tutanağı.</a:t>
            </a:r>
          </a:p>
          <a:p>
            <a:pPr algn="ctr"/>
            <a:r>
              <a:rPr lang="tr-TR" sz="1600" b="1" dirty="0" smtClean="0">
                <a:ln w="0"/>
                <a:solidFill>
                  <a:schemeClr val="tx1"/>
                </a:solidFill>
                <a:effectLst>
                  <a:outerShdw blurRad="38100" dist="19050" dir="2700000" algn="tl" rotWithShape="0">
                    <a:schemeClr val="dk1">
                      <a:alpha val="40000"/>
                    </a:schemeClr>
                  </a:outerShdw>
                </a:effectLst>
                <a:cs typeface="Times New Roman" panose="02020603050405020304" pitchFamily="18" charset="0"/>
              </a:rPr>
              <a:t>(**Evraklar </a:t>
            </a:r>
            <a:r>
              <a:rPr lang="tr-TR" sz="1600" b="1" dirty="0">
                <a:ln w="0"/>
                <a:solidFill>
                  <a:schemeClr val="tx1"/>
                </a:solidFill>
                <a:effectLst>
                  <a:outerShdw blurRad="38100" dist="19050" dir="2700000" algn="tl" rotWithShape="0">
                    <a:schemeClr val="dk1">
                      <a:alpha val="40000"/>
                    </a:schemeClr>
                  </a:outerShdw>
                </a:effectLst>
                <a:cs typeface="Times New Roman" panose="02020603050405020304" pitchFamily="18" charset="0"/>
              </a:rPr>
              <a:t>e</a:t>
            </a:r>
            <a:r>
              <a:rPr lang="tr-TR" sz="1600" b="1" dirty="0" smtClean="0">
                <a:ln w="0"/>
                <a:solidFill>
                  <a:schemeClr val="tx1"/>
                </a:solidFill>
                <a:effectLst>
                  <a:outerShdw blurRad="38100" dist="19050" dir="2700000" algn="tl" rotWithShape="0">
                    <a:schemeClr val="dk1">
                      <a:alpha val="40000"/>
                    </a:schemeClr>
                  </a:outerShdw>
                </a:effectLst>
                <a:cs typeface="Times New Roman" panose="02020603050405020304" pitchFamily="18" charset="0"/>
              </a:rPr>
              <a:t>ksiksiz </a:t>
            </a:r>
            <a:r>
              <a:rPr lang="tr-TR" sz="1600" b="1" dirty="0">
                <a:ln w="0"/>
                <a:solidFill>
                  <a:schemeClr val="tx1"/>
                </a:solidFill>
                <a:effectLst>
                  <a:outerShdw blurRad="38100" dist="19050" dir="2700000" algn="tl" rotWithShape="0">
                    <a:schemeClr val="dk1">
                      <a:alpha val="40000"/>
                    </a:schemeClr>
                  </a:outerShdw>
                </a:effectLst>
                <a:cs typeface="Times New Roman" panose="02020603050405020304" pitchFamily="18" charset="0"/>
              </a:rPr>
              <a:t>h</a:t>
            </a:r>
            <a:r>
              <a:rPr lang="tr-TR" sz="1600" b="1" dirty="0" smtClean="0">
                <a:ln w="0"/>
                <a:solidFill>
                  <a:schemeClr val="tx1"/>
                </a:solidFill>
                <a:effectLst>
                  <a:outerShdw blurRad="38100" dist="19050" dir="2700000" algn="tl" rotWithShape="0">
                    <a:schemeClr val="dk1">
                      <a:alpha val="40000"/>
                    </a:schemeClr>
                  </a:outerShdw>
                </a:effectLst>
                <a:cs typeface="Times New Roman" panose="02020603050405020304" pitchFamily="18" charset="0"/>
              </a:rPr>
              <a:t>azırlanmadığı sürece Onay Alınamayacaktır. Onay alınmadan </a:t>
            </a:r>
            <a:r>
              <a:rPr lang="tr-TR" sz="1600" b="1" dirty="0">
                <a:ln w="0"/>
                <a:solidFill>
                  <a:schemeClr val="tx1"/>
                </a:solidFill>
                <a:effectLst>
                  <a:outerShdw blurRad="38100" dist="19050" dir="2700000" algn="tl" rotWithShape="0">
                    <a:schemeClr val="dk1">
                      <a:alpha val="40000"/>
                    </a:schemeClr>
                  </a:outerShdw>
                </a:effectLst>
                <a:cs typeface="Times New Roman" panose="02020603050405020304" pitchFamily="18" charset="0"/>
              </a:rPr>
              <a:t>d</a:t>
            </a:r>
            <a:r>
              <a:rPr lang="tr-TR" sz="1600" b="1" dirty="0" smtClean="0">
                <a:ln w="0"/>
                <a:solidFill>
                  <a:schemeClr val="tx1"/>
                </a:solidFill>
                <a:effectLst>
                  <a:outerShdw blurRad="38100" dist="19050" dir="2700000" algn="tl" rotWithShape="0">
                    <a:schemeClr val="dk1">
                      <a:alpha val="40000"/>
                    </a:schemeClr>
                  </a:outerShdw>
                </a:effectLst>
                <a:cs typeface="Times New Roman" panose="02020603050405020304" pitchFamily="18" charset="0"/>
              </a:rPr>
              <a:t>erslere başlanmayacaktır.)</a:t>
            </a:r>
          </a:p>
          <a:p>
            <a:pPr algn="ctr"/>
            <a:endParaRPr lang="tr-TR" b="1" dirty="0">
              <a:ln w="0"/>
              <a:solidFill>
                <a:schemeClr val="accent2">
                  <a:lumMod val="7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745343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86828" y="636759"/>
            <a:ext cx="8287174" cy="1210147"/>
          </a:xfrm>
        </p:spPr>
        <p:txBody>
          <a:bodyPr>
            <a:normAutofit fontScale="90000"/>
          </a:bodyPr>
          <a:lstStyle/>
          <a:p>
            <a:r>
              <a:rPr lang="tr-TR" sz="2800" b="1" dirty="0" smtClean="0">
                <a:solidFill>
                  <a:schemeClr val="accent5"/>
                </a:solidFill>
              </a:rPr>
              <a:t>DOSYALAMA NASIL YAPILIR?</a:t>
            </a:r>
            <a:br>
              <a:rPr lang="tr-TR" sz="2800" b="1" dirty="0" smtClean="0">
                <a:solidFill>
                  <a:schemeClr val="accent5"/>
                </a:solidFill>
              </a:rPr>
            </a:br>
            <a:r>
              <a:rPr lang="tr-TR" sz="2800" b="1" dirty="0" smtClean="0">
                <a:solidFill>
                  <a:schemeClr val="accent5"/>
                </a:solidFill>
              </a:rPr>
              <a:t/>
            </a:r>
            <a:br>
              <a:rPr lang="tr-TR" sz="2800" b="1" dirty="0" smtClean="0">
                <a:solidFill>
                  <a:schemeClr val="accent5"/>
                </a:solidFill>
              </a:rPr>
            </a:br>
            <a:r>
              <a:rPr lang="tr-TR" sz="2800" b="1" dirty="0" smtClean="0">
                <a:solidFill>
                  <a:schemeClr val="tx1"/>
                </a:solidFill>
              </a:rPr>
              <a:t>(Örnektir.)</a:t>
            </a:r>
            <a:endParaRPr lang="tr-TR" sz="2800" b="1" dirty="0">
              <a:solidFill>
                <a:schemeClr val="tx1"/>
              </a:solidFill>
            </a:endParaRPr>
          </a:p>
        </p:txBody>
      </p:sp>
      <p:pic>
        <p:nvPicPr>
          <p:cNvPr id="5" name="İçerik Yer Tutucusu 4"/>
          <p:cNvPicPr>
            <a:picLocks noGrp="1" noChangeAspect="1"/>
          </p:cNvPicPr>
          <p:nvPr>
            <p:ph sz="quarter" idx="13"/>
          </p:nvPr>
        </p:nvPicPr>
        <p:blipFill>
          <a:blip r:embed="rId2"/>
          <a:stretch>
            <a:fillRect/>
          </a:stretch>
        </p:blipFill>
        <p:spPr>
          <a:xfrm>
            <a:off x="561313" y="1908770"/>
            <a:ext cx="7360467" cy="3995279"/>
          </a:xfrm>
          <a:prstGeom prst="rect">
            <a:avLst/>
          </a:prstGeom>
        </p:spPr>
      </p:pic>
      <p:sp>
        <p:nvSpPr>
          <p:cNvPr id="4" name="Slayt Numarası Yer Tutucusu 3"/>
          <p:cNvSpPr>
            <a:spLocks noGrp="1"/>
          </p:cNvSpPr>
          <p:nvPr>
            <p:ph type="sldNum" sz="quarter" idx="12"/>
          </p:nvPr>
        </p:nvSpPr>
        <p:spPr/>
        <p:txBody>
          <a:bodyPr/>
          <a:lstStyle/>
          <a:p>
            <a:fld id="{992F4349-3C4D-40AC-94F9-86744817AB02}" type="slidenum">
              <a:rPr lang="tr-TR" altLang="en-US" smtClean="0"/>
              <a:pPr/>
              <a:t>22</a:t>
            </a:fld>
            <a:endParaRPr lang="tr-TR" altLang="en-US"/>
          </a:p>
        </p:txBody>
      </p:sp>
      <p:sp>
        <p:nvSpPr>
          <p:cNvPr id="6" name="Yuvarlatılmış Dikdörtgen 5"/>
          <p:cNvSpPr/>
          <p:nvPr/>
        </p:nvSpPr>
        <p:spPr>
          <a:xfrm>
            <a:off x="561313" y="574895"/>
            <a:ext cx="5748951" cy="6473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77784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84819" y="591844"/>
            <a:ext cx="8596668" cy="1320800"/>
          </a:xfrm>
        </p:spPr>
        <p:txBody>
          <a:bodyPr>
            <a:normAutofit/>
          </a:bodyPr>
          <a:lstStyle/>
          <a:p>
            <a:r>
              <a:rPr lang="tr-TR" sz="3200" b="1" dirty="0" smtClean="0">
                <a:solidFill>
                  <a:schemeClr val="tx1"/>
                </a:solidFill>
              </a:rPr>
              <a:t>BEP DOSYASI ÖRNEK FORMAT:</a:t>
            </a:r>
            <a:endParaRPr lang="tr-TR" sz="3200" b="1" dirty="0">
              <a:solidFill>
                <a:schemeClr val="tx1"/>
              </a:solidFill>
            </a:endParaRPr>
          </a:p>
        </p:txBody>
      </p:sp>
      <p:sp>
        <p:nvSpPr>
          <p:cNvPr id="4" name="Slayt Numarası Yer Tutucusu 3"/>
          <p:cNvSpPr>
            <a:spLocks noGrp="1"/>
          </p:cNvSpPr>
          <p:nvPr>
            <p:ph type="sldNum" sz="quarter" idx="12"/>
          </p:nvPr>
        </p:nvSpPr>
        <p:spPr/>
        <p:txBody>
          <a:bodyPr/>
          <a:lstStyle/>
          <a:p>
            <a:fld id="{992F4349-3C4D-40AC-94F9-86744817AB02}" type="slidenum">
              <a:rPr lang="tr-TR" altLang="en-US" smtClean="0"/>
              <a:pPr/>
              <a:t>23</a:t>
            </a:fld>
            <a:endParaRPr lang="tr-TR" altLang="en-US"/>
          </a:p>
        </p:txBody>
      </p:sp>
      <p:sp>
        <p:nvSpPr>
          <p:cNvPr id="5" name="Yuvarlatılmış Dikdörtgen 4"/>
          <p:cNvSpPr/>
          <p:nvPr/>
        </p:nvSpPr>
        <p:spPr>
          <a:xfrm>
            <a:off x="1284520" y="488306"/>
            <a:ext cx="6225989" cy="91440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İçerik Yer Tutucusu 11"/>
          <p:cNvPicPr>
            <a:picLocks noGrp="1" noChangeAspect="1"/>
          </p:cNvPicPr>
          <p:nvPr>
            <p:ph sz="quarter" idx="13"/>
          </p:nvPr>
        </p:nvPicPr>
        <p:blipFill>
          <a:blip r:embed="rId2"/>
          <a:stretch>
            <a:fillRect/>
          </a:stretch>
        </p:blipFill>
        <p:spPr>
          <a:xfrm>
            <a:off x="346228" y="1532569"/>
            <a:ext cx="8735627" cy="4900243"/>
          </a:xfrm>
          <a:prstGeom prst="rect">
            <a:avLst/>
          </a:prstGeom>
        </p:spPr>
      </p:pic>
    </p:spTree>
    <p:extLst>
      <p:ext uri="{BB962C8B-B14F-4D97-AF65-F5344CB8AC3E}">
        <p14:creationId xmlns:p14="http://schemas.microsoft.com/office/powerpoint/2010/main" val="1185553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quarter" idx="13"/>
          </p:nvPr>
        </p:nvPicPr>
        <p:blipFill>
          <a:blip r:embed="rId3"/>
          <a:stretch>
            <a:fillRect/>
          </a:stretch>
        </p:blipFill>
        <p:spPr>
          <a:xfrm>
            <a:off x="106532" y="204186"/>
            <a:ext cx="11727402" cy="6374167"/>
          </a:xfrm>
          <a:prstGeom prst="rect">
            <a:avLst/>
          </a:prstGeom>
        </p:spPr>
      </p:pic>
      <p:sp>
        <p:nvSpPr>
          <p:cNvPr id="4" name="Slayt Numarası Yer Tutucusu 3"/>
          <p:cNvSpPr>
            <a:spLocks noGrp="1"/>
          </p:cNvSpPr>
          <p:nvPr>
            <p:ph type="sldNum" sz="quarter" idx="12"/>
          </p:nvPr>
        </p:nvSpPr>
        <p:spPr/>
        <p:txBody>
          <a:bodyPr/>
          <a:lstStyle/>
          <a:p>
            <a:fld id="{992F4349-3C4D-40AC-94F9-86744817AB02}" type="slidenum">
              <a:rPr lang="tr-TR" altLang="en-US" smtClean="0"/>
              <a:pPr/>
              <a:t>24</a:t>
            </a:fld>
            <a:endParaRPr lang="tr-TR" altLang="en-US"/>
          </a:p>
        </p:txBody>
      </p:sp>
    </p:spTree>
    <p:extLst>
      <p:ext uri="{BB962C8B-B14F-4D97-AF65-F5344CB8AC3E}">
        <p14:creationId xmlns:p14="http://schemas.microsoft.com/office/powerpoint/2010/main" val="391798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5" name="İçerik Yer Tutucusu 4"/>
          <p:cNvPicPr>
            <a:picLocks noGrp="1" noChangeAspect="1"/>
          </p:cNvPicPr>
          <p:nvPr>
            <p:ph sz="quarter" idx="13"/>
          </p:nvPr>
        </p:nvPicPr>
        <p:blipFill>
          <a:blip r:embed="rId2"/>
          <a:stretch>
            <a:fillRect/>
          </a:stretch>
        </p:blipFill>
        <p:spPr>
          <a:xfrm>
            <a:off x="80682" y="179294"/>
            <a:ext cx="9825318" cy="6051177"/>
          </a:xfrm>
          <a:prstGeom prst="rect">
            <a:avLst/>
          </a:prstGeom>
        </p:spPr>
      </p:pic>
      <p:sp>
        <p:nvSpPr>
          <p:cNvPr id="4" name="Slayt Numarası Yer Tutucusu 3"/>
          <p:cNvSpPr>
            <a:spLocks noGrp="1"/>
          </p:cNvSpPr>
          <p:nvPr>
            <p:ph type="sldNum" sz="quarter" idx="12"/>
          </p:nvPr>
        </p:nvSpPr>
        <p:spPr/>
        <p:txBody>
          <a:bodyPr/>
          <a:lstStyle/>
          <a:p>
            <a:fld id="{992F4349-3C4D-40AC-94F9-86744817AB02}" type="slidenum">
              <a:rPr lang="tr-TR" altLang="en-US" smtClean="0"/>
              <a:pPr/>
              <a:t>25</a:t>
            </a:fld>
            <a:endParaRPr lang="tr-TR" altLang="en-US"/>
          </a:p>
        </p:txBody>
      </p:sp>
    </p:spTree>
    <p:extLst>
      <p:ext uri="{BB962C8B-B14F-4D97-AF65-F5344CB8AC3E}">
        <p14:creationId xmlns:p14="http://schemas.microsoft.com/office/powerpoint/2010/main" val="2395839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quarter" idx="13"/>
          </p:nvPr>
        </p:nvPicPr>
        <p:blipFill>
          <a:blip r:embed="rId2"/>
          <a:stretch>
            <a:fillRect/>
          </a:stretch>
        </p:blipFill>
        <p:spPr>
          <a:xfrm>
            <a:off x="328474" y="532660"/>
            <a:ext cx="10733103" cy="5873827"/>
          </a:xfrm>
          <a:prstGeom prst="rect">
            <a:avLst/>
          </a:prstGeom>
        </p:spPr>
      </p:pic>
      <p:sp>
        <p:nvSpPr>
          <p:cNvPr id="4" name="Slayt Numarası Yer Tutucusu 3"/>
          <p:cNvSpPr>
            <a:spLocks noGrp="1"/>
          </p:cNvSpPr>
          <p:nvPr>
            <p:ph type="sldNum" sz="quarter" idx="12"/>
          </p:nvPr>
        </p:nvSpPr>
        <p:spPr/>
        <p:txBody>
          <a:bodyPr/>
          <a:lstStyle/>
          <a:p>
            <a:fld id="{992F4349-3C4D-40AC-94F9-86744817AB02}" type="slidenum">
              <a:rPr lang="tr-TR" altLang="en-US" smtClean="0"/>
              <a:pPr/>
              <a:t>26</a:t>
            </a:fld>
            <a:endParaRPr lang="tr-TR" altLang="en-US"/>
          </a:p>
        </p:txBody>
      </p:sp>
    </p:spTree>
    <p:extLst>
      <p:ext uri="{BB962C8B-B14F-4D97-AF65-F5344CB8AC3E}">
        <p14:creationId xmlns:p14="http://schemas.microsoft.com/office/powerpoint/2010/main" val="2911168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quarter" idx="13"/>
          </p:nvPr>
        </p:nvPicPr>
        <p:blipFill>
          <a:blip r:embed="rId2"/>
          <a:stretch>
            <a:fillRect/>
          </a:stretch>
        </p:blipFill>
        <p:spPr>
          <a:xfrm>
            <a:off x="355109" y="408373"/>
            <a:ext cx="11079330" cy="5998114"/>
          </a:xfrm>
          <a:prstGeom prst="rect">
            <a:avLst/>
          </a:prstGeom>
        </p:spPr>
      </p:pic>
      <p:sp>
        <p:nvSpPr>
          <p:cNvPr id="4" name="Slayt Numarası Yer Tutucusu 3"/>
          <p:cNvSpPr>
            <a:spLocks noGrp="1"/>
          </p:cNvSpPr>
          <p:nvPr>
            <p:ph type="sldNum" sz="quarter" idx="12"/>
          </p:nvPr>
        </p:nvSpPr>
        <p:spPr/>
        <p:txBody>
          <a:bodyPr/>
          <a:lstStyle/>
          <a:p>
            <a:fld id="{992F4349-3C4D-40AC-94F9-86744817AB02}" type="slidenum">
              <a:rPr lang="tr-TR" altLang="en-US" smtClean="0"/>
              <a:pPr/>
              <a:t>27</a:t>
            </a:fld>
            <a:endParaRPr lang="tr-TR" altLang="en-US"/>
          </a:p>
        </p:txBody>
      </p:sp>
    </p:spTree>
    <p:extLst>
      <p:ext uri="{BB962C8B-B14F-4D97-AF65-F5344CB8AC3E}">
        <p14:creationId xmlns:p14="http://schemas.microsoft.com/office/powerpoint/2010/main" val="2498949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quarter" idx="13"/>
          </p:nvPr>
        </p:nvPicPr>
        <p:blipFill>
          <a:blip r:embed="rId3"/>
          <a:stretch>
            <a:fillRect/>
          </a:stretch>
        </p:blipFill>
        <p:spPr>
          <a:xfrm>
            <a:off x="186432" y="1784412"/>
            <a:ext cx="9286042" cy="3657600"/>
          </a:xfrm>
          <a:prstGeom prst="rect">
            <a:avLst/>
          </a:prstGeom>
        </p:spPr>
      </p:pic>
      <p:sp>
        <p:nvSpPr>
          <p:cNvPr id="4" name="Slayt Numarası Yer Tutucusu 3"/>
          <p:cNvSpPr>
            <a:spLocks noGrp="1"/>
          </p:cNvSpPr>
          <p:nvPr>
            <p:ph type="sldNum" sz="quarter" idx="12"/>
          </p:nvPr>
        </p:nvSpPr>
        <p:spPr>
          <a:xfrm>
            <a:off x="11037888" y="752475"/>
            <a:ext cx="1154112" cy="1092200"/>
          </a:xfrm>
        </p:spPr>
        <p:txBody>
          <a:bodyPr/>
          <a:lstStyle/>
          <a:p>
            <a:fld id="{1239D30C-62BF-466B-AF93-32C3EF71A88B}" type="slidenum">
              <a:rPr lang="tr-TR" altLang="en-US" smtClean="0"/>
              <a:pPr/>
              <a:t>28</a:t>
            </a:fld>
            <a:endParaRPr lang="tr-TR" altLang="en-US"/>
          </a:p>
        </p:txBody>
      </p:sp>
      <p:pic>
        <p:nvPicPr>
          <p:cNvPr id="6" name="Resim 5"/>
          <p:cNvPicPr>
            <a:picLocks noChangeAspect="1"/>
          </p:cNvPicPr>
          <p:nvPr/>
        </p:nvPicPr>
        <p:blipFill>
          <a:blip r:embed="rId4"/>
          <a:stretch>
            <a:fillRect/>
          </a:stretch>
        </p:blipFill>
        <p:spPr>
          <a:xfrm>
            <a:off x="897115" y="579426"/>
            <a:ext cx="7586317" cy="12099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8" name="组合 5"/>
          <p:cNvGrpSpPr/>
          <p:nvPr/>
        </p:nvGrpSpPr>
        <p:grpSpPr>
          <a:xfrm>
            <a:off x="346230" y="5337270"/>
            <a:ext cx="8470048" cy="704755"/>
            <a:chOff x="899592" y="2377261"/>
            <a:chExt cx="720079" cy="574619"/>
          </a:xfrm>
          <a:solidFill>
            <a:schemeClr val="bg1"/>
          </a:solidFill>
          <a:effectLst>
            <a:outerShdw blurRad="50800" dist="38100" dir="2700000" algn="tl" rotWithShape="0">
              <a:prstClr val="black">
                <a:alpha val="40000"/>
              </a:prstClr>
            </a:outerShdw>
          </a:effectLst>
        </p:grpSpPr>
        <p:sp>
          <p:nvSpPr>
            <p:cNvPr id="9" name="圆角矩形 6"/>
            <p:cNvSpPr/>
            <p:nvPr/>
          </p:nvSpPr>
          <p:spPr>
            <a:xfrm>
              <a:off x="899592" y="2377261"/>
              <a:ext cx="720079" cy="574619"/>
            </a:xfrm>
            <a:prstGeom prst="roundRect">
              <a:avLst>
                <a:gd name="adj" fmla="val 422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a typeface="微软雅黑" panose="020B0503020204020204" pitchFamily="34" charset="-122"/>
              </a:endParaRPr>
            </a:p>
          </p:txBody>
        </p:sp>
        <p:sp>
          <p:nvSpPr>
            <p:cNvPr id="10" name="圆角矩形 7"/>
            <p:cNvSpPr/>
            <p:nvPr/>
          </p:nvSpPr>
          <p:spPr>
            <a:xfrm>
              <a:off x="899592" y="2397813"/>
              <a:ext cx="720079" cy="533516"/>
            </a:xfrm>
            <a:prstGeom prst="roundRect">
              <a:avLst>
                <a:gd name="adj" fmla="val 42270"/>
              </a:avLst>
            </a:prstGeom>
            <a:solidFill>
              <a:schemeClr val="accent3">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zh-CN" sz="2800" b="1" dirty="0" smtClean="0">
                  <a:ln w="0"/>
                  <a:solidFill>
                    <a:schemeClr val="tx1"/>
                  </a:solidFill>
                  <a:effectLst>
                    <a:outerShdw blurRad="38100" dist="25400" dir="5400000" algn="ctr" rotWithShape="0">
                      <a:srgbClr val="6E747A">
                        <a:alpha val="43000"/>
                      </a:srgbClr>
                    </a:outerShdw>
                  </a:effectLst>
                  <a:ea typeface="微软雅黑" panose="020B0503020204020204" pitchFamily="34" charset="-122"/>
                </a:rPr>
                <a:t>ŞEHİTKAMİL İLÇE MİLLİ EĞİTİM MÜDÜRLÜĞÜ</a:t>
              </a:r>
              <a:endParaRPr lang="zh-CN" altLang="en-US" sz="2800" b="1" dirty="0">
                <a:ln w="0"/>
                <a:solidFill>
                  <a:schemeClr val="tx1"/>
                </a:solidFill>
                <a:effectLst>
                  <a:outerShdw blurRad="38100" dist="25400" dir="5400000" algn="ctr" rotWithShape="0">
                    <a:srgbClr val="6E747A">
                      <a:alpha val="43000"/>
                    </a:srgbClr>
                  </a:outerShdw>
                </a:effectLst>
                <a:ea typeface="微软雅黑" panose="020B0503020204020204" pitchFamily="34" charset="-122"/>
              </a:endParaRPr>
            </a:p>
          </p:txBody>
        </p:sp>
      </p:grpSp>
    </p:spTree>
    <p:extLst>
      <p:ext uri="{BB962C8B-B14F-4D97-AF65-F5344CB8AC3E}">
        <p14:creationId xmlns:p14="http://schemas.microsoft.com/office/powerpoint/2010/main" val="333469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3854 0.00046 L 0.03854 0.00069 C 0.07057 -0.00139 0.06328 -0.00162 0.10599 0.00046 C 0.1108 0.00069 0.11302 0.00185 0.11758 0.00277 C 0.12005 0.00324 0.12252 0.0037 0.12513 0.00416 L 0.18034 0.00277 C 0.1819 0.00277 0.18346 0.00208 0.18502 0.00162 C 0.18646 0.00115 0.18776 0.00046 0.18919 0.00046 L 0.29218 -0.00093 L 0.4401 0.00046 L 0.64883 -0.00093 L 0.64883 -0.0007 " pathEditMode="relative" rAng="0" ptsTypes="AAAAAAAAAAAA">
                                      <p:cBhvr>
                                        <p:cTn id="6" dur="2000" fill="hold"/>
                                        <p:tgtEl>
                                          <p:spTgt spid="8"/>
                                        </p:tgtEl>
                                        <p:attrNameLst>
                                          <p:attrName>ppt_x</p:attrName>
                                          <p:attrName>ppt_y</p:attrName>
                                        </p:attrNameLst>
                                      </p:cBhvr>
                                      <p:rCtr x="30508"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312707" y="3027285"/>
            <a:ext cx="7075503" cy="2450237"/>
          </a:xfrm>
        </p:spPr>
        <p:txBody>
          <a:bodyPr>
            <a:normAutofit/>
          </a:bodyPr>
          <a:lstStyle/>
          <a:p>
            <a:r>
              <a:rPr lang="tr-TR" sz="2000" b="1" dirty="0">
                <a:cs typeface="Times New Roman" panose="02020603050405020304" pitchFamily="18" charset="0"/>
              </a:rPr>
              <a:t>Zorunlu öğrenim çağındaki özel eğitime ihtiyacı olan bireylerden sağlık problemi nedeniyle okul öncesi, ilköğretim veya özel eğitim programlarından herhangi birini uygulayan örgün eğitim kurumlarından doğrudan yararlanamayanlara eğitim hizmetlerinin evde sunulması esasına dayanan eğitim olarak tanımlanmaktadır.</a:t>
            </a:r>
          </a:p>
          <a:p>
            <a:pPr lvl="2"/>
            <a:endParaRPr lang="tr-TR" sz="1600" dirty="0"/>
          </a:p>
        </p:txBody>
      </p:sp>
      <p:sp>
        <p:nvSpPr>
          <p:cNvPr id="4" name="Slayt Numarası Yer Tutucusu 3"/>
          <p:cNvSpPr>
            <a:spLocks noGrp="1"/>
          </p:cNvSpPr>
          <p:nvPr>
            <p:ph type="sldNum" sz="quarter" idx="12"/>
          </p:nvPr>
        </p:nvSpPr>
        <p:spPr>
          <a:xfrm>
            <a:off x="11037888" y="752475"/>
            <a:ext cx="1154112" cy="1092200"/>
          </a:xfrm>
        </p:spPr>
        <p:txBody>
          <a:bodyPr/>
          <a:lstStyle/>
          <a:p>
            <a:fld id="{1239D30C-62BF-466B-AF93-32C3EF71A88B}" type="slidenum">
              <a:rPr lang="tr-TR" altLang="en-US" smtClean="0"/>
              <a:pPr/>
              <a:t>29</a:t>
            </a:fld>
            <a:endParaRPr lang="tr-TR" altLang="en-US"/>
          </a:p>
        </p:txBody>
      </p:sp>
      <p:pic>
        <p:nvPicPr>
          <p:cNvPr id="5" name="Resim 4"/>
          <p:cNvPicPr>
            <a:picLocks noChangeAspect="1"/>
          </p:cNvPicPr>
          <p:nvPr/>
        </p:nvPicPr>
        <p:blipFill>
          <a:blip r:embed="rId2"/>
          <a:stretch>
            <a:fillRect/>
          </a:stretch>
        </p:blipFill>
        <p:spPr>
          <a:xfrm>
            <a:off x="-106532" y="0"/>
            <a:ext cx="2889754" cy="3834716"/>
          </a:xfrm>
          <a:prstGeom prst="rect">
            <a:avLst/>
          </a:prstGeom>
        </p:spPr>
      </p:pic>
      <p:sp>
        <p:nvSpPr>
          <p:cNvPr id="9" name="Yuvarlatılmış Dikdörtgen 8"/>
          <p:cNvSpPr/>
          <p:nvPr/>
        </p:nvSpPr>
        <p:spPr>
          <a:xfrm>
            <a:off x="2312707" y="2539014"/>
            <a:ext cx="7133134" cy="3142695"/>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21877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29305" y="514905"/>
            <a:ext cx="7622927" cy="461639"/>
          </a:xfrm>
        </p:spPr>
        <p:txBody>
          <a:bodyPr/>
          <a:lstStyle/>
          <a:p>
            <a:r>
              <a:rPr lang="tr-TR" sz="2400" b="1" dirty="0" smtClean="0">
                <a:solidFill>
                  <a:schemeClr val="tx1"/>
                </a:solidFill>
              </a:rPr>
              <a:t>RAM (YÖNLENDİRME) RAPORU ÖRNEĞİ:</a:t>
            </a:r>
            <a:endParaRPr lang="tr-TR" sz="2400" b="1" dirty="0">
              <a:solidFill>
                <a:schemeClr val="tx1"/>
              </a:solidFill>
            </a:endParaRPr>
          </a:p>
        </p:txBody>
      </p:sp>
      <p:pic>
        <p:nvPicPr>
          <p:cNvPr id="5" name="İçerik Yer Tutucusu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019861" y="1083076"/>
            <a:ext cx="4651513" cy="5681708"/>
          </a:xfrm>
        </p:spPr>
      </p:pic>
      <p:sp>
        <p:nvSpPr>
          <p:cNvPr id="4" name="Slayt Numarası Yer Tutucusu 3"/>
          <p:cNvSpPr>
            <a:spLocks noGrp="1"/>
          </p:cNvSpPr>
          <p:nvPr>
            <p:ph type="sldNum" sz="quarter" idx="12"/>
          </p:nvPr>
        </p:nvSpPr>
        <p:spPr>
          <a:xfrm>
            <a:off x="11037888" y="752475"/>
            <a:ext cx="1154112" cy="1092200"/>
          </a:xfrm>
        </p:spPr>
        <p:txBody>
          <a:bodyPr/>
          <a:lstStyle/>
          <a:p>
            <a:fld id="{1239D30C-62BF-466B-AF93-32C3EF71A88B}" type="slidenum">
              <a:rPr lang="tr-TR" altLang="en-US" smtClean="0"/>
              <a:pPr/>
              <a:t>3</a:t>
            </a:fld>
            <a:endParaRPr lang="tr-TR" altLang="en-US"/>
          </a:p>
        </p:txBody>
      </p:sp>
      <p:sp>
        <p:nvSpPr>
          <p:cNvPr id="3" name="Oval 2"/>
          <p:cNvSpPr/>
          <p:nvPr/>
        </p:nvSpPr>
        <p:spPr>
          <a:xfrm flipH="1">
            <a:off x="3693110" y="1633491"/>
            <a:ext cx="1305017" cy="39949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a:off x="2192785" y="3492564"/>
            <a:ext cx="878888" cy="324834"/>
          </a:xfrm>
          <a:prstGeom prst="rightArrow">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Yuvarlatılmış Dikdörtgen 10"/>
          <p:cNvSpPr/>
          <p:nvPr/>
        </p:nvSpPr>
        <p:spPr>
          <a:xfrm>
            <a:off x="1260627" y="399495"/>
            <a:ext cx="6169980" cy="6303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076287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27969" y="674671"/>
            <a:ext cx="8669528" cy="782937"/>
          </a:xfrm>
        </p:spPr>
        <p:txBody>
          <a:bodyPr>
            <a:noAutofit/>
          </a:bodyPr>
          <a:lstStyle/>
          <a:p>
            <a:r>
              <a:rPr lang="tr-TR" sz="2800" b="1" dirty="0" smtClean="0">
                <a:solidFill>
                  <a:schemeClr val="tx1"/>
                </a:solidFill>
              </a:rPr>
              <a:t>Evde Eğitim Hizmetinden Kimler Yararlanabilir?</a:t>
            </a:r>
            <a:r>
              <a:rPr lang="tr-TR" sz="2800" dirty="0"/>
              <a:t/>
            </a:r>
            <a:br>
              <a:rPr lang="tr-TR" sz="2800" dirty="0"/>
            </a:br>
            <a:endParaRPr lang="tr-TR" sz="2800" dirty="0"/>
          </a:p>
        </p:txBody>
      </p:sp>
      <p:sp>
        <p:nvSpPr>
          <p:cNvPr id="4" name="Slayt Numarası Yer Tutucusu 3"/>
          <p:cNvSpPr>
            <a:spLocks noGrp="1"/>
          </p:cNvSpPr>
          <p:nvPr>
            <p:ph type="sldNum" sz="quarter" idx="12"/>
          </p:nvPr>
        </p:nvSpPr>
        <p:spPr>
          <a:xfrm>
            <a:off x="11037888" y="752475"/>
            <a:ext cx="1154112" cy="1092200"/>
          </a:xfrm>
        </p:spPr>
        <p:txBody>
          <a:bodyPr/>
          <a:lstStyle/>
          <a:p>
            <a:fld id="{1239D30C-62BF-466B-AF93-32C3EF71A88B}" type="slidenum">
              <a:rPr lang="tr-TR" altLang="en-US" smtClean="0"/>
              <a:pPr/>
              <a:t>30</a:t>
            </a:fld>
            <a:endParaRPr lang="tr-TR" altLang="en-US"/>
          </a:p>
        </p:txBody>
      </p:sp>
      <p:sp>
        <p:nvSpPr>
          <p:cNvPr id="6" name="Metin kutusu 5"/>
          <p:cNvSpPr txBox="1"/>
          <p:nvPr/>
        </p:nvSpPr>
        <p:spPr>
          <a:xfrm flipH="1">
            <a:off x="868671" y="2314523"/>
            <a:ext cx="8066636" cy="1631216"/>
          </a:xfrm>
          <a:prstGeom prst="rect">
            <a:avLst/>
          </a:prstGeom>
          <a:noFill/>
        </p:spPr>
        <p:txBody>
          <a:bodyPr wrap="square" rtlCol="0">
            <a:spAutoFit/>
          </a:bodyPr>
          <a:lstStyle/>
          <a:p>
            <a:pPr algn="just"/>
            <a:r>
              <a:rPr lang="tr-TR" altLang="tr-TR" sz="2000" b="1" dirty="0">
                <a:latin typeface="+mj-lt"/>
                <a:ea typeface="ヒラギノ明朝 Pro W3" charset="-128"/>
                <a:cs typeface="Times New Roman" panose="02020603050405020304" pitchFamily="18" charset="0"/>
              </a:rPr>
              <a:t>Örgün eğitim kurumundan </a:t>
            </a:r>
            <a:r>
              <a:rPr lang="tr-TR" altLang="tr-TR" sz="2000" b="1" dirty="0">
                <a:solidFill>
                  <a:schemeClr val="accent5"/>
                </a:solidFill>
                <a:latin typeface="+mj-lt"/>
                <a:ea typeface="ヒラギノ明朝 Pro W3" charset="-128"/>
                <a:cs typeface="Times New Roman" panose="02020603050405020304" pitchFamily="18" charset="0"/>
              </a:rPr>
              <a:t>en az 12 hafta süreyle </a:t>
            </a:r>
            <a:r>
              <a:rPr lang="tr-TR" altLang="tr-TR" sz="2000" b="1" dirty="0">
                <a:latin typeface="+mj-lt"/>
                <a:ea typeface="ヒラギノ明朝 Pro W3" charset="-128"/>
                <a:cs typeface="Times New Roman" panose="02020603050405020304" pitchFamily="18" charset="0"/>
              </a:rPr>
              <a:t>doğrudan yararlanmasının mümkün olmadığı ya da yararlanması halinde olumsuz sonuçlar doğuracağını  Durum Bildirir Sağlık Kurulu Raporu (En az biri  ilgili  alan  uzmanı) ile belgelendiren bireyler yararlanabilir.</a:t>
            </a:r>
          </a:p>
        </p:txBody>
      </p:sp>
      <p:sp>
        <p:nvSpPr>
          <p:cNvPr id="3" name="Dikdörtgen 2"/>
          <p:cNvSpPr/>
          <p:nvPr/>
        </p:nvSpPr>
        <p:spPr>
          <a:xfrm>
            <a:off x="615636" y="2035208"/>
            <a:ext cx="8781861" cy="204852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562325" y="557379"/>
            <a:ext cx="8679329" cy="8541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59319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flipV="1">
            <a:off x="1602463" y="607698"/>
            <a:ext cx="5640309" cy="243327"/>
          </a:xfrm>
        </p:spPr>
        <p:txBody>
          <a:bodyPr>
            <a:normAutofit fontScale="90000"/>
          </a:bodyPr>
          <a:lstStyle/>
          <a:p>
            <a:r>
              <a:rPr lang="tr-TR" altLang="zh-CN" kern="0" dirty="0">
                <a:solidFill>
                  <a:srgbClr val="03A9F5"/>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rPr>
              <a:t/>
            </a:r>
            <a:br>
              <a:rPr lang="tr-TR" altLang="zh-CN" kern="0" dirty="0">
                <a:solidFill>
                  <a:srgbClr val="03A9F5"/>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rPr>
            </a:br>
            <a:endParaRPr lang="tr-TR" dirty="0"/>
          </a:p>
        </p:txBody>
      </p:sp>
      <p:sp>
        <p:nvSpPr>
          <p:cNvPr id="3" name="İçerik Yer Tutucusu 2"/>
          <p:cNvSpPr>
            <a:spLocks noGrp="1"/>
          </p:cNvSpPr>
          <p:nvPr>
            <p:ph sz="quarter" idx="13"/>
          </p:nvPr>
        </p:nvSpPr>
        <p:spPr>
          <a:xfrm>
            <a:off x="679009" y="2697933"/>
            <a:ext cx="8075691" cy="2018921"/>
          </a:xfrm>
        </p:spPr>
        <p:txBody>
          <a:bodyPr/>
          <a:lstStyle/>
          <a:p>
            <a:r>
              <a:rPr lang="tr-TR" altLang="tr-TR" sz="2000" b="1" dirty="0">
                <a:ea typeface="ヒラギノ明朝 Pro W3" charset="-128"/>
                <a:cs typeface="Times New Roman" panose="02020603050405020304" pitchFamily="18" charset="0"/>
              </a:rPr>
              <a:t>Evde eğitim hizmetinden yararlanılabilmesi için bireyin velisi tarafından öğrencinin kayıtlı olduğu okulun bulunduğu bölgeye hizmet veren </a:t>
            </a:r>
            <a:r>
              <a:rPr lang="tr-TR" altLang="tr-TR" sz="2000" b="1" u="sng" dirty="0">
                <a:solidFill>
                  <a:srgbClr val="0070C0"/>
                </a:solidFill>
                <a:cs typeface="Times New Roman" panose="02020603050405020304" pitchFamily="18" charset="0"/>
              </a:rPr>
              <a:t>R</a:t>
            </a:r>
            <a:r>
              <a:rPr lang="tr-TR" altLang="tr-TR" sz="2000" b="1" u="sng" dirty="0">
                <a:cs typeface="Times New Roman" panose="02020603050405020304" pitchFamily="18" charset="0"/>
              </a:rPr>
              <a:t>ehberlik</a:t>
            </a:r>
            <a:r>
              <a:rPr lang="tr-TR" altLang="tr-TR" sz="2000" b="1" dirty="0">
                <a:cs typeface="Times New Roman" panose="02020603050405020304" pitchFamily="18" charset="0"/>
              </a:rPr>
              <a:t> ve </a:t>
            </a:r>
            <a:r>
              <a:rPr lang="tr-TR" altLang="tr-TR" sz="2000" b="1" u="sng" dirty="0">
                <a:solidFill>
                  <a:srgbClr val="0070C0"/>
                </a:solidFill>
                <a:cs typeface="Times New Roman" panose="02020603050405020304" pitchFamily="18" charset="0"/>
              </a:rPr>
              <a:t>A</a:t>
            </a:r>
            <a:r>
              <a:rPr lang="tr-TR" altLang="tr-TR" sz="2000" b="1" u="sng" dirty="0">
                <a:cs typeface="Times New Roman" panose="02020603050405020304" pitchFamily="18" charset="0"/>
              </a:rPr>
              <a:t>raştırma</a:t>
            </a:r>
            <a:r>
              <a:rPr lang="tr-TR" altLang="tr-TR" sz="2000" b="1" dirty="0">
                <a:cs typeface="Times New Roman" panose="02020603050405020304" pitchFamily="18" charset="0"/>
              </a:rPr>
              <a:t> </a:t>
            </a:r>
            <a:r>
              <a:rPr lang="tr-TR" altLang="tr-TR" sz="2000" b="1" u="sng" dirty="0">
                <a:solidFill>
                  <a:srgbClr val="0070C0"/>
                </a:solidFill>
                <a:cs typeface="Times New Roman" panose="02020603050405020304" pitchFamily="18" charset="0"/>
              </a:rPr>
              <a:t>M</a:t>
            </a:r>
            <a:r>
              <a:rPr lang="tr-TR" altLang="tr-TR" sz="2000" b="1" u="sng" dirty="0">
                <a:cs typeface="Times New Roman" panose="02020603050405020304" pitchFamily="18" charset="0"/>
              </a:rPr>
              <a:t>erkezine</a:t>
            </a:r>
            <a:r>
              <a:rPr lang="tr-TR" altLang="tr-TR" sz="2000" b="1" dirty="0">
                <a:ea typeface="ヒラギノ明朝 Pro W3" charset="-128"/>
                <a:cs typeface="Times New Roman" panose="02020603050405020304" pitchFamily="18" charset="0"/>
              </a:rPr>
              <a:t> (</a:t>
            </a:r>
            <a:r>
              <a:rPr lang="tr-TR" altLang="tr-TR" sz="2000" b="1" dirty="0">
                <a:solidFill>
                  <a:srgbClr val="0070C0"/>
                </a:solidFill>
                <a:ea typeface="ヒラギノ明朝 Pro W3" charset="-128"/>
                <a:cs typeface="Times New Roman" panose="02020603050405020304" pitchFamily="18" charset="0"/>
              </a:rPr>
              <a:t>RAM</a:t>
            </a:r>
            <a:r>
              <a:rPr lang="tr-TR" altLang="tr-TR" sz="2000" b="1" dirty="0">
                <a:ea typeface="ヒラギノ明朝 Pro W3" charset="-128"/>
                <a:cs typeface="Times New Roman" panose="02020603050405020304" pitchFamily="18" charset="0"/>
              </a:rPr>
              <a:t>) gerekli belgelerle müracaat edilmesi gerekmektedir.</a:t>
            </a:r>
          </a:p>
          <a:p>
            <a:endParaRPr lang="tr-TR" dirty="0"/>
          </a:p>
        </p:txBody>
      </p:sp>
      <p:sp>
        <p:nvSpPr>
          <p:cNvPr id="4" name="Slayt Numarası Yer Tutucusu 3"/>
          <p:cNvSpPr>
            <a:spLocks noGrp="1"/>
          </p:cNvSpPr>
          <p:nvPr>
            <p:ph type="sldNum" sz="quarter" idx="12"/>
          </p:nvPr>
        </p:nvSpPr>
        <p:spPr>
          <a:xfrm>
            <a:off x="11037888" y="752475"/>
            <a:ext cx="1154112" cy="1092200"/>
          </a:xfrm>
        </p:spPr>
        <p:txBody>
          <a:bodyPr/>
          <a:lstStyle/>
          <a:p>
            <a:fld id="{1239D30C-62BF-466B-AF93-32C3EF71A88B}" type="slidenum">
              <a:rPr lang="tr-TR" altLang="en-US" smtClean="0"/>
              <a:pPr/>
              <a:t>31</a:t>
            </a:fld>
            <a:endParaRPr lang="tr-TR" altLang="en-US"/>
          </a:p>
        </p:txBody>
      </p:sp>
      <p:sp>
        <p:nvSpPr>
          <p:cNvPr id="5" name="Yuvarlatılmış Dikdörtgen 4"/>
          <p:cNvSpPr/>
          <p:nvPr/>
        </p:nvSpPr>
        <p:spPr>
          <a:xfrm>
            <a:off x="941559" y="507512"/>
            <a:ext cx="7813141" cy="158212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tr-TR" sz="2800" b="1" dirty="0">
                <a:solidFill>
                  <a:schemeClr val="tx1"/>
                </a:solidFill>
                <a:latin typeface="+mj-lt"/>
                <a:cs typeface="Times New Roman" panose="02020603050405020304" pitchFamily="18" charset="0"/>
              </a:rPr>
              <a:t>Evde Eğitim Hizmetinden Yararlanmak İçin Nereye Başvuru Yapılır?</a:t>
            </a:r>
          </a:p>
        </p:txBody>
      </p:sp>
    </p:spTree>
    <p:extLst>
      <p:ext uri="{BB962C8B-B14F-4D97-AF65-F5344CB8AC3E}">
        <p14:creationId xmlns:p14="http://schemas.microsoft.com/office/powerpoint/2010/main" val="3492027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quarter" idx="13"/>
          </p:nvPr>
        </p:nvPicPr>
        <p:blipFill>
          <a:blip r:embed="rId2"/>
          <a:stretch>
            <a:fillRect/>
          </a:stretch>
        </p:blipFill>
        <p:spPr>
          <a:xfrm>
            <a:off x="-358406" y="1000306"/>
            <a:ext cx="3089372" cy="1688738"/>
          </a:xfrm>
          <a:prstGeom prst="rect">
            <a:avLst/>
          </a:prstGeom>
        </p:spPr>
      </p:pic>
      <p:sp>
        <p:nvSpPr>
          <p:cNvPr id="4" name="Slayt Numarası Yer Tutucusu 3"/>
          <p:cNvSpPr>
            <a:spLocks noGrp="1"/>
          </p:cNvSpPr>
          <p:nvPr>
            <p:ph type="sldNum" sz="quarter" idx="12"/>
          </p:nvPr>
        </p:nvSpPr>
        <p:spPr>
          <a:xfrm>
            <a:off x="11037888" y="752475"/>
            <a:ext cx="1154112" cy="1092200"/>
          </a:xfrm>
        </p:spPr>
        <p:txBody>
          <a:bodyPr/>
          <a:lstStyle/>
          <a:p>
            <a:fld id="{1239D30C-62BF-466B-AF93-32C3EF71A88B}" type="slidenum">
              <a:rPr lang="tr-TR" altLang="en-US" smtClean="0"/>
              <a:pPr/>
              <a:t>32</a:t>
            </a:fld>
            <a:endParaRPr lang="tr-TR" altLang="en-US"/>
          </a:p>
        </p:txBody>
      </p:sp>
      <p:pic>
        <p:nvPicPr>
          <p:cNvPr id="6" name="Resim 5"/>
          <p:cNvPicPr>
            <a:picLocks noChangeAspect="1"/>
          </p:cNvPicPr>
          <p:nvPr/>
        </p:nvPicPr>
        <p:blipFill>
          <a:blip r:embed="rId3"/>
          <a:stretch>
            <a:fillRect/>
          </a:stretch>
        </p:blipFill>
        <p:spPr>
          <a:xfrm>
            <a:off x="2070134" y="1000306"/>
            <a:ext cx="2956816" cy="1688738"/>
          </a:xfrm>
          <a:prstGeom prst="rect">
            <a:avLst/>
          </a:prstGeom>
        </p:spPr>
      </p:pic>
      <p:pic>
        <p:nvPicPr>
          <p:cNvPr id="8" name="Resim 7"/>
          <p:cNvPicPr>
            <a:picLocks noChangeAspect="1"/>
          </p:cNvPicPr>
          <p:nvPr/>
        </p:nvPicPr>
        <p:blipFill>
          <a:blip r:embed="rId4"/>
          <a:stretch>
            <a:fillRect/>
          </a:stretch>
        </p:blipFill>
        <p:spPr>
          <a:xfrm>
            <a:off x="4431065" y="953298"/>
            <a:ext cx="2956816" cy="1688738"/>
          </a:xfrm>
          <a:prstGeom prst="rect">
            <a:avLst/>
          </a:prstGeom>
        </p:spPr>
      </p:pic>
      <p:pic>
        <p:nvPicPr>
          <p:cNvPr id="10" name="Resim 9"/>
          <p:cNvPicPr>
            <a:picLocks noChangeAspect="1"/>
          </p:cNvPicPr>
          <p:nvPr/>
        </p:nvPicPr>
        <p:blipFill>
          <a:blip r:embed="rId5"/>
          <a:stretch>
            <a:fillRect/>
          </a:stretch>
        </p:blipFill>
        <p:spPr>
          <a:xfrm>
            <a:off x="6605554" y="953296"/>
            <a:ext cx="2956816" cy="1688738"/>
          </a:xfrm>
          <a:prstGeom prst="rect">
            <a:avLst/>
          </a:prstGeom>
        </p:spPr>
      </p:pic>
      <p:pic>
        <p:nvPicPr>
          <p:cNvPr id="11" name="Resim 10"/>
          <p:cNvPicPr>
            <a:picLocks noChangeAspect="1"/>
          </p:cNvPicPr>
          <p:nvPr/>
        </p:nvPicPr>
        <p:blipFill>
          <a:blip r:embed="rId6"/>
          <a:stretch>
            <a:fillRect/>
          </a:stretch>
        </p:blipFill>
        <p:spPr>
          <a:xfrm>
            <a:off x="113768" y="2689044"/>
            <a:ext cx="2271000" cy="2432515"/>
          </a:xfrm>
          <a:prstGeom prst="rect">
            <a:avLst/>
          </a:prstGeom>
        </p:spPr>
      </p:pic>
      <p:pic>
        <p:nvPicPr>
          <p:cNvPr id="12" name="Resim 11"/>
          <p:cNvPicPr>
            <a:picLocks noChangeAspect="1"/>
          </p:cNvPicPr>
          <p:nvPr/>
        </p:nvPicPr>
        <p:blipFill>
          <a:blip r:embed="rId7"/>
          <a:stretch>
            <a:fillRect/>
          </a:stretch>
        </p:blipFill>
        <p:spPr>
          <a:xfrm>
            <a:off x="2414008" y="2709156"/>
            <a:ext cx="2306939" cy="2496668"/>
          </a:xfrm>
          <a:prstGeom prst="rect">
            <a:avLst/>
          </a:prstGeom>
        </p:spPr>
      </p:pic>
      <p:pic>
        <p:nvPicPr>
          <p:cNvPr id="13" name="Resim 12"/>
          <p:cNvPicPr>
            <a:picLocks noChangeAspect="1"/>
          </p:cNvPicPr>
          <p:nvPr/>
        </p:nvPicPr>
        <p:blipFill>
          <a:blip r:embed="rId8"/>
          <a:stretch>
            <a:fillRect/>
          </a:stretch>
        </p:blipFill>
        <p:spPr>
          <a:xfrm>
            <a:off x="4793227" y="2736052"/>
            <a:ext cx="2605375" cy="2432515"/>
          </a:xfrm>
          <a:prstGeom prst="rect">
            <a:avLst/>
          </a:prstGeom>
        </p:spPr>
      </p:pic>
      <p:pic>
        <p:nvPicPr>
          <p:cNvPr id="14" name="Resim 13"/>
          <p:cNvPicPr>
            <a:picLocks noChangeAspect="1"/>
          </p:cNvPicPr>
          <p:nvPr/>
        </p:nvPicPr>
        <p:blipFill>
          <a:blip r:embed="rId9"/>
          <a:stretch>
            <a:fillRect/>
          </a:stretch>
        </p:blipFill>
        <p:spPr>
          <a:xfrm>
            <a:off x="7487384" y="2749406"/>
            <a:ext cx="2519231" cy="2432515"/>
          </a:xfrm>
          <a:prstGeom prst="rect">
            <a:avLst/>
          </a:prstGeom>
        </p:spPr>
      </p:pic>
      <p:sp>
        <p:nvSpPr>
          <p:cNvPr id="15" name="Metin kutusu 14"/>
          <p:cNvSpPr txBox="1"/>
          <p:nvPr/>
        </p:nvSpPr>
        <p:spPr>
          <a:xfrm>
            <a:off x="804069" y="1474501"/>
            <a:ext cx="832032" cy="646331"/>
          </a:xfrm>
          <a:prstGeom prst="rect">
            <a:avLst/>
          </a:prstGeom>
          <a:noFill/>
        </p:spPr>
        <p:txBody>
          <a:bodyPr wrap="square" rtlCol="0">
            <a:spAutoFit/>
          </a:bodyPr>
          <a:lstStyle/>
          <a:p>
            <a:r>
              <a:rPr lang="tr-TR" sz="3600" b="1" dirty="0" smtClean="0"/>
              <a:t> 1</a:t>
            </a:r>
            <a:endParaRPr lang="tr-TR" sz="3600" b="1" dirty="0"/>
          </a:p>
        </p:txBody>
      </p:sp>
      <p:sp>
        <p:nvSpPr>
          <p:cNvPr id="16" name="Metin kutusu 15"/>
          <p:cNvSpPr txBox="1"/>
          <p:nvPr/>
        </p:nvSpPr>
        <p:spPr>
          <a:xfrm>
            <a:off x="3305325" y="1474500"/>
            <a:ext cx="429659" cy="646331"/>
          </a:xfrm>
          <a:prstGeom prst="rect">
            <a:avLst/>
          </a:prstGeom>
          <a:noFill/>
        </p:spPr>
        <p:txBody>
          <a:bodyPr wrap="square" rtlCol="0">
            <a:spAutoFit/>
          </a:bodyPr>
          <a:lstStyle/>
          <a:p>
            <a:r>
              <a:rPr lang="tr-TR" sz="3600" b="1" dirty="0" smtClean="0"/>
              <a:t>2</a:t>
            </a:r>
            <a:endParaRPr lang="tr-TR" sz="3600" b="1" dirty="0"/>
          </a:p>
        </p:txBody>
      </p:sp>
      <p:sp>
        <p:nvSpPr>
          <p:cNvPr id="17" name="Metin kutusu 16"/>
          <p:cNvSpPr txBox="1"/>
          <p:nvPr/>
        </p:nvSpPr>
        <p:spPr>
          <a:xfrm>
            <a:off x="5615492" y="1394234"/>
            <a:ext cx="480423" cy="646331"/>
          </a:xfrm>
          <a:prstGeom prst="rect">
            <a:avLst/>
          </a:prstGeom>
          <a:noFill/>
        </p:spPr>
        <p:txBody>
          <a:bodyPr wrap="square" rtlCol="0">
            <a:spAutoFit/>
          </a:bodyPr>
          <a:lstStyle/>
          <a:p>
            <a:r>
              <a:rPr lang="tr-TR" sz="3600" b="1" dirty="0" smtClean="0"/>
              <a:t>3</a:t>
            </a:r>
            <a:endParaRPr lang="tr-TR" sz="3600" b="1" dirty="0"/>
          </a:p>
        </p:txBody>
      </p:sp>
      <p:sp>
        <p:nvSpPr>
          <p:cNvPr id="18" name="Metin kutusu 17"/>
          <p:cNvSpPr txBox="1"/>
          <p:nvPr/>
        </p:nvSpPr>
        <p:spPr>
          <a:xfrm>
            <a:off x="7786019" y="1453634"/>
            <a:ext cx="595885" cy="646331"/>
          </a:xfrm>
          <a:prstGeom prst="rect">
            <a:avLst/>
          </a:prstGeom>
          <a:noFill/>
        </p:spPr>
        <p:txBody>
          <a:bodyPr wrap="square" rtlCol="0">
            <a:spAutoFit/>
          </a:bodyPr>
          <a:lstStyle/>
          <a:p>
            <a:r>
              <a:rPr lang="tr-TR" sz="3600" b="1" dirty="0" smtClean="0"/>
              <a:t>4</a:t>
            </a:r>
            <a:endParaRPr lang="tr-TR" sz="3600" b="1" dirty="0"/>
          </a:p>
        </p:txBody>
      </p:sp>
    </p:spTree>
    <p:extLst>
      <p:ext uri="{BB962C8B-B14F-4D97-AF65-F5344CB8AC3E}">
        <p14:creationId xmlns:p14="http://schemas.microsoft.com/office/powerpoint/2010/main" val="1401062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30035" y="848114"/>
            <a:ext cx="8404869" cy="1320800"/>
          </a:xfrm>
        </p:spPr>
        <p:txBody>
          <a:bodyPr>
            <a:normAutofit fontScale="90000"/>
          </a:bodyPr>
          <a:lstStyle/>
          <a:p>
            <a:r>
              <a:rPr lang="tr-TR" sz="3100" b="1" dirty="0">
                <a:solidFill>
                  <a:schemeClr val="accent5"/>
                </a:solidFill>
              </a:rPr>
              <a:t>Öğrencinin Evde Eğitim Hizmetinden Yararlanmasına Nasıl Karar Verilir?</a:t>
            </a:r>
            <a:r>
              <a:rPr lang="tr-TR" b="1" dirty="0">
                <a:solidFill>
                  <a:schemeClr val="accent5"/>
                </a:solidFill>
              </a:rPr>
              <a:t/>
            </a:r>
            <a:br>
              <a:rPr lang="tr-TR" b="1" dirty="0">
                <a:solidFill>
                  <a:schemeClr val="accent5"/>
                </a:solidFill>
              </a:rPr>
            </a:br>
            <a:endParaRPr lang="tr-TR" b="1" dirty="0">
              <a:solidFill>
                <a:schemeClr val="accent5"/>
              </a:solidFill>
            </a:endParaRPr>
          </a:p>
        </p:txBody>
      </p:sp>
      <p:sp>
        <p:nvSpPr>
          <p:cNvPr id="3" name="İçerik Yer Tutucusu 2"/>
          <p:cNvSpPr>
            <a:spLocks noGrp="1"/>
          </p:cNvSpPr>
          <p:nvPr>
            <p:ph sz="quarter" idx="13"/>
          </p:nvPr>
        </p:nvSpPr>
        <p:spPr>
          <a:xfrm>
            <a:off x="685800" y="2607398"/>
            <a:ext cx="8367665" cy="2767187"/>
          </a:xfrm>
        </p:spPr>
        <p:txBody>
          <a:bodyPr/>
          <a:lstStyle/>
          <a:p>
            <a:r>
              <a:rPr lang="tr-TR" sz="2000" b="1" dirty="0"/>
              <a:t>RAM’ın bünyesinde oluşturulan özel eğitim değerlendirme kurulunca yapılan eğitsel değerlendirme ve tanılama sonucuna göre il/ilçe özel eğitim hizmetleri kurulunca alınan karar doğrultusunda öğrencilere evde eğitim hizmeti sunulmaktadır.</a:t>
            </a:r>
          </a:p>
          <a:p>
            <a:endParaRPr lang="tr-TR" dirty="0"/>
          </a:p>
        </p:txBody>
      </p:sp>
      <p:sp>
        <p:nvSpPr>
          <p:cNvPr id="4" name="Slayt Numarası Yer Tutucusu 3"/>
          <p:cNvSpPr>
            <a:spLocks noGrp="1"/>
          </p:cNvSpPr>
          <p:nvPr>
            <p:ph type="sldNum" sz="quarter" idx="12"/>
          </p:nvPr>
        </p:nvSpPr>
        <p:spPr>
          <a:xfrm>
            <a:off x="11037888" y="752475"/>
            <a:ext cx="1154112" cy="1092200"/>
          </a:xfrm>
        </p:spPr>
        <p:txBody>
          <a:bodyPr/>
          <a:lstStyle/>
          <a:p>
            <a:fld id="{1239D30C-62BF-466B-AF93-32C3EF71A88B}" type="slidenum">
              <a:rPr lang="tr-TR" altLang="en-US" smtClean="0"/>
              <a:pPr/>
              <a:t>33</a:t>
            </a:fld>
            <a:endParaRPr lang="tr-TR" altLang="en-US"/>
          </a:p>
        </p:txBody>
      </p:sp>
      <p:sp>
        <p:nvSpPr>
          <p:cNvPr id="5" name="Yuvarlatılmış Dikdörtgen 4"/>
          <p:cNvSpPr/>
          <p:nvPr/>
        </p:nvSpPr>
        <p:spPr>
          <a:xfrm>
            <a:off x="994205" y="676098"/>
            <a:ext cx="8213169" cy="1320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049665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200" b="1" dirty="0">
                <a:solidFill>
                  <a:schemeClr val="tx1"/>
                </a:solidFill>
              </a:rPr>
              <a:t>Evde Eğitim Hizmeti Sunmak Üzere Kimler Görevlendirilir?</a:t>
            </a:r>
            <a:br>
              <a:rPr lang="tr-TR" sz="3200" b="1" dirty="0">
                <a:solidFill>
                  <a:schemeClr val="tx1"/>
                </a:solidFill>
              </a:rPr>
            </a:br>
            <a:endParaRPr lang="tr-TR" sz="3200" b="1" dirty="0">
              <a:solidFill>
                <a:schemeClr val="tx1"/>
              </a:solidFill>
            </a:endParaRPr>
          </a:p>
        </p:txBody>
      </p:sp>
      <p:sp>
        <p:nvSpPr>
          <p:cNvPr id="3" name="İçerik Yer Tutucusu 2"/>
          <p:cNvSpPr>
            <a:spLocks noGrp="1"/>
          </p:cNvSpPr>
          <p:nvPr>
            <p:ph sz="quarter" idx="13"/>
          </p:nvPr>
        </p:nvSpPr>
        <p:spPr>
          <a:xfrm>
            <a:off x="685801" y="2362954"/>
            <a:ext cx="8588201" cy="3011631"/>
          </a:xfrm>
        </p:spPr>
        <p:txBody>
          <a:bodyPr/>
          <a:lstStyle/>
          <a:p>
            <a:r>
              <a:rPr lang="tr-TR" b="1" dirty="0"/>
              <a:t>Evde eğitim hizmetinde bireyin özelliği ve öncelikli eğitim ihtiyacına göre;</a:t>
            </a:r>
          </a:p>
          <a:p>
            <a:r>
              <a:rPr lang="tr-TR" b="1" dirty="0"/>
              <a:t>Özel eğitim öğretmenleri </a:t>
            </a:r>
          </a:p>
          <a:p>
            <a:r>
              <a:rPr lang="tr-TR" b="1" dirty="0"/>
              <a:t>Bireyin kayıtlı bulunduğu okul ve diğer okullardaki okul öncesi, sınıf ve diğer alan öğretmenleri</a:t>
            </a:r>
          </a:p>
          <a:p>
            <a:r>
              <a:rPr lang="tr-TR" b="1" dirty="0"/>
              <a:t>eğitim hizmetlerini yürütmek üzere görevlendirilir.</a:t>
            </a:r>
          </a:p>
          <a:p>
            <a:endParaRPr lang="tr-TR" dirty="0"/>
          </a:p>
        </p:txBody>
      </p:sp>
      <p:sp>
        <p:nvSpPr>
          <p:cNvPr id="4" name="Slayt Numarası Yer Tutucusu 3"/>
          <p:cNvSpPr>
            <a:spLocks noGrp="1"/>
          </p:cNvSpPr>
          <p:nvPr>
            <p:ph type="sldNum" sz="quarter" idx="12"/>
          </p:nvPr>
        </p:nvSpPr>
        <p:spPr>
          <a:xfrm>
            <a:off x="11037888" y="752475"/>
            <a:ext cx="1154112" cy="1092200"/>
          </a:xfrm>
        </p:spPr>
        <p:txBody>
          <a:bodyPr/>
          <a:lstStyle/>
          <a:p>
            <a:fld id="{1239D30C-62BF-466B-AF93-32C3EF71A88B}" type="slidenum">
              <a:rPr lang="tr-TR" altLang="en-US" smtClean="0"/>
              <a:pPr/>
              <a:t>34</a:t>
            </a:fld>
            <a:endParaRPr lang="tr-TR" altLang="en-US"/>
          </a:p>
        </p:txBody>
      </p:sp>
      <p:sp>
        <p:nvSpPr>
          <p:cNvPr id="5" name="Yuvarlatılmış Dikdörtgen 4"/>
          <p:cNvSpPr/>
          <p:nvPr/>
        </p:nvSpPr>
        <p:spPr>
          <a:xfrm>
            <a:off x="525102" y="425513"/>
            <a:ext cx="8899556" cy="15662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81943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chemeClr val="tx1"/>
                </a:solidFill>
              </a:rPr>
              <a:t>Evde Eğitim Hizmeti Alan Öğrencilerin Programı Nasıl Hazırlanır?</a:t>
            </a:r>
            <a:r>
              <a:rPr lang="tr-TR" dirty="0"/>
              <a:t/>
            </a:r>
            <a:br>
              <a:rPr lang="tr-TR" dirty="0"/>
            </a:br>
            <a:endParaRPr lang="tr-TR" dirty="0"/>
          </a:p>
        </p:txBody>
      </p:sp>
      <p:sp>
        <p:nvSpPr>
          <p:cNvPr id="3" name="İçerik Yer Tutucusu 2"/>
          <p:cNvSpPr>
            <a:spLocks noGrp="1"/>
          </p:cNvSpPr>
          <p:nvPr>
            <p:ph sz="quarter" idx="13"/>
          </p:nvPr>
        </p:nvSpPr>
        <p:spPr>
          <a:xfrm>
            <a:off x="685800" y="2858610"/>
            <a:ext cx="7890029" cy="2515975"/>
          </a:xfrm>
        </p:spPr>
        <p:txBody>
          <a:bodyPr/>
          <a:lstStyle/>
          <a:p>
            <a:r>
              <a:rPr lang="tr-TR" sz="2000" b="1" dirty="0"/>
              <a:t>Evde eğitim hizmetinden yararlanan öğrencilere, kayıtlı bulunduğu okulda/kurumda uygulanan eğitim programlarının uygulanması esastır. Ancak BEP geliştirme birimince, bu programlara dayalı olarak öğrencilerin eğitim performanslarına göre, ihtiyaç duydukları alanlarda BEP hazırlanır.</a:t>
            </a:r>
          </a:p>
          <a:p>
            <a:endParaRPr lang="tr-TR" dirty="0"/>
          </a:p>
        </p:txBody>
      </p:sp>
      <p:sp>
        <p:nvSpPr>
          <p:cNvPr id="4" name="Slayt Numarası Yer Tutucusu 3"/>
          <p:cNvSpPr>
            <a:spLocks noGrp="1"/>
          </p:cNvSpPr>
          <p:nvPr>
            <p:ph type="sldNum" sz="quarter" idx="12"/>
          </p:nvPr>
        </p:nvSpPr>
        <p:spPr>
          <a:xfrm>
            <a:off x="11037888" y="752475"/>
            <a:ext cx="1154112" cy="1092200"/>
          </a:xfrm>
        </p:spPr>
        <p:txBody>
          <a:bodyPr/>
          <a:lstStyle/>
          <a:p>
            <a:fld id="{1239D30C-62BF-466B-AF93-32C3EF71A88B}" type="slidenum">
              <a:rPr lang="tr-TR" altLang="en-US" smtClean="0"/>
              <a:pPr/>
              <a:t>35</a:t>
            </a:fld>
            <a:endParaRPr lang="tr-TR" altLang="en-US"/>
          </a:p>
        </p:txBody>
      </p:sp>
      <p:sp>
        <p:nvSpPr>
          <p:cNvPr id="5" name="Yuvarlatılmış Dikdörtgen 4"/>
          <p:cNvSpPr/>
          <p:nvPr/>
        </p:nvSpPr>
        <p:spPr>
          <a:xfrm>
            <a:off x="685800" y="609600"/>
            <a:ext cx="8138604" cy="132080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0659" y="2618914"/>
            <a:ext cx="8910018" cy="2689934"/>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81730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quarter" idx="13"/>
          </p:nvPr>
        </p:nvPicPr>
        <p:blipFill>
          <a:blip r:embed="rId2"/>
          <a:stretch>
            <a:fillRect/>
          </a:stretch>
        </p:blipFill>
        <p:spPr>
          <a:xfrm>
            <a:off x="1011545" y="2134230"/>
            <a:ext cx="7919390" cy="2755484"/>
          </a:xfrm>
          <a:prstGeom prst="rect">
            <a:avLst/>
          </a:prstGeom>
        </p:spPr>
      </p:pic>
      <p:sp>
        <p:nvSpPr>
          <p:cNvPr id="4" name="Slayt Numarası Yer Tutucusu 3"/>
          <p:cNvSpPr>
            <a:spLocks noGrp="1"/>
          </p:cNvSpPr>
          <p:nvPr>
            <p:ph type="sldNum" sz="quarter" idx="12"/>
          </p:nvPr>
        </p:nvSpPr>
        <p:spPr>
          <a:xfrm>
            <a:off x="11037888" y="752475"/>
            <a:ext cx="1154112" cy="1092200"/>
          </a:xfrm>
        </p:spPr>
        <p:txBody>
          <a:bodyPr/>
          <a:lstStyle/>
          <a:p>
            <a:fld id="{1239D30C-62BF-466B-AF93-32C3EF71A88B}" type="slidenum">
              <a:rPr lang="tr-TR" altLang="en-US" smtClean="0"/>
              <a:pPr/>
              <a:t>36</a:t>
            </a:fld>
            <a:endParaRPr lang="tr-TR" altLang="en-US"/>
          </a:p>
        </p:txBody>
      </p:sp>
      <p:sp>
        <p:nvSpPr>
          <p:cNvPr id="6" name="Dikdörtgen 5"/>
          <p:cNvSpPr/>
          <p:nvPr/>
        </p:nvSpPr>
        <p:spPr>
          <a:xfrm>
            <a:off x="1394497" y="2654952"/>
            <a:ext cx="7368466" cy="1938992"/>
          </a:xfrm>
          <a:prstGeom prst="rect">
            <a:avLst/>
          </a:prstGeom>
        </p:spPr>
        <p:txBody>
          <a:bodyPr wrap="square">
            <a:spAutoFit/>
          </a:bodyPr>
          <a:lstStyle/>
          <a:p>
            <a:r>
              <a:rPr lang="tr-TR" sz="2000" b="1" dirty="0"/>
              <a:t>Öğrencinin sorumlu olduğu eğitim programının uygulandığı okuldaki değerlendirme ölçütlerine göre yapılır. Öğrencinin başarı değerlendirme sonuçları öğretmenler tarafından, öğrencinin kayıtlı bulunduğu okul idaresine not çizelgeleri esas alınarak bildirilir. Sınıf geçme ve diğer işlemler, kayıtlı olunan okul idaresi tarafından yürütülür</a:t>
            </a:r>
          </a:p>
        </p:txBody>
      </p:sp>
      <p:pic>
        <p:nvPicPr>
          <p:cNvPr id="7" name="Resim 6"/>
          <p:cNvPicPr>
            <a:picLocks noChangeAspect="1"/>
          </p:cNvPicPr>
          <p:nvPr/>
        </p:nvPicPr>
        <p:blipFill>
          <a:blip r:embed="rId3"/>
          <a:stretch>
            <a:fillRect/>
          </a:stretch>
        </p:blipFill>
        <p:spPr>
          <a:xfrm>
            <a:off x="237286" y="1107275"/>
            <a:ext cx="1548518" cy="1432684"/>
          </a:xfrm>
          <a:prstGeom prst="rect">
            <a:avLst/>
          </a:prstGeom>
        </p:spPr>
      </p:pic>
      <p:pic>
        <p:nvPicPr>
          <p:cNvPr id="8" name="Resim 7"/>
          <p:cNvPicPr>
            <a:picLocks noChangeAspect="1"/>
          </p:cNvPicPr>
          <p:nvPr/>
        </p:nvPicPr>
        <p:blipFill>
          <a:blip r:embed="rId3"/>
          <a:stretch>
            <a:fillRect/>
          </a:stretch>
        </p:blipFill>
        <p:spPr>
          <a:xfrm>
            <a:off x="8371656" y="4213658"/>
            <a:ext cx="1548518" cy="1432684"/>
          </a:xfrm>
          <a:prstGeom prst="rect">
            <a:avLst/>
          </a:prstGeom>
        </p:spPr>
      </p:pic>
      <p:pic>
        <p:nvPicPr>
          <p:cNvPr id="9" name="Resim 8"/>
          <p:cNvPicPr>
            <a:picLocks noChangeAspect="1"/>
          </p:cNvPicPr>
          <p:nvPr/>
        </p:nvPicPr>
        <p:blipFill>
          <a:blip r:embed="rId4"/>
          <a:stretch>
            <a:fillRect/>
          </a:stretch>
        </p:blipFill>
        <p:spPr>
          <a:xfrm>
            <a:off x="237286" y="358592"/>
            <a:ext cx="9074485" cy="5364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28880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7233" y="671250"/>
            <a:ext cx="8596668" cy="1320800"/>
          </a:xfrm>
        </p:spPr>
        <p:txBody>
          <a:bodyPr>
            <a:normAutofit/>
          </a:bodyPr>
          <a:lstStyle/>
          <a:p>
            <a:r>
              <a:rPr lang="tr-TR" b="1" dirty="0" smtClean="0">
                <a:solidFill>
                  <a:schemeClr val="tx1"/>
                </a:solidFill>
              </a:rPr>
              <a:t>KAYNAKÇA :</a:t>
            </a:r>
            <a:endParaRPr lang="tr-TR" b="1" dirty="0">
              <a:solidFill>
                <a:schemeClr val="tx1"/>
              </a:solidFill>
            </a:endParaRPr>
          </a:p>
        </p:txBody>
      </p:sp>
      <p:sp>
        <p:nvSpPr>
          <p:cNvPr id="3" name="İçerik Yer Tutucusu 2"/>
          <p:cNvSpPr>
            <a:spLocks noGrp="1"/>
          </p:cNvSpPr>
          <p:nvPr>
            <p:ph sz="quarter" idx="13"/>
          </p:nvPr>
        </p:nvSpPr>
        <p:spPr/>
        <p:txBody>
          <a:bodyPr>
            <a:normAutofit/>
          </a:bodyPr>
          <a:lstStyle/>
          <a:p>
            <a:r>
              <a:rPr lang="tr-TR" sz="2000" b="1" dirty="0" smtClean="0"/>
              <a:t>Özel Eğitim Hizmetleri Yönetmeliği</a:t>
            </a:r>
          </a:p>
          <a:p>
            <a:r>
              <a:rPr lang="tr-TR" sz="2000" b="1" dirty="0" smtClean="0"/>
              <a:t>Rehberlik ve Psikolojik Danışma Hizmetleri Yönetmeliği</a:t>
            </a:r>
          </a:p>
          <a:p>
            <a:r>
              <a:rPr lang="tr-TR" sz="2000" b="1" dirty="0" smtClean="0"/>
              <a:t>Destek Eğitim Odası Uygulama Kılavuzu</a:t>
            </a:r>
          </a:p>
          <a:p>
            <a:r>
              <a:rPr lang="tr-TR" sz="2000" b="1" dirty="0" smtClean="0"/>
              <a:t>Evde Eğitim Hizmetleri Uygulama Yönergesi</a:t>
            </a:r>
          </a:p>
          <a:p>
            <a:r>
              <a:rPr lang="tr-TR" sz="2000" b="1" dirty="0" smtClean="0"/>
              <a:t>Evde ve Hastanede Eğitim Hizmetleri Yönergesi</a:t>
            </a:r>
            <a:endParaRPr lang="tr-TR" sz="2000" b="1" dirty="0"/>
          </a:p>
        </p:txBody>
      </p:sp>
      <p:sp>
        <p:nvSpPr>
          <p:cNvPr id="4" name="Slayt Numarası Yer Tutucusu 3"/>
          <p:cNvSpPr>
            <a:spLocks noGrp="1"/>
          </p:cNvSpPr>
          <p:nvPr>
            <p:ph type="sldNum" sz="quarter" idx="12"/>
          </p:nvPr>
        </p:nvSpPr>
        <p:spPr/>
        <p:txBody>
          <a:bodyPr/>
          <a:lstStyle/>
          <a:p>
            <a:fld id="{992F4349-3C4D-40AC-94F9-86744817AB02}" type="slidenum">
              <a:rPr lang="tr-TR" altLang="en-US" smtClean="0"/>
              <a:pPr/>
              <a:t>37</a:t>
            </a:fld>
            <a:endParaRPr lang="tr-TR" altLang="en-US"/>
          </a:p>
        </p:txBody>
      </p:sp>
      <p:sp>
        <p:nvSpPr>
          <p:cNvPr id="5" name="Yuvarlatılmış Dikdörtgen 4"/>
          <p:cNvSpPr/>
          <p:nvPr/>
        </p:nvSpPr>
        <p:spPr>
          <a:xfrm>
            <a:off x="677334" y="609600"/>
            <a:ext cx="3024654" cy="72205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81608" y="1899822"/>
            <a:ext cx="8350724" cy="288524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95163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quarter" idx="13"/>
          </p:nvPr>
        </p:nvPicPr>
        <p:blipFill>
          <a:blip r:embed="rId2"/>
          <a:stretch>
            <a:fillRect/>
          </a:stretch>
        </p:blipFill>
        <p:spPr>
          <a:xfrm>
            <a:off x="2695852" y="227042"/>
            <a:ext cx="3803496" cy="4200807"/>
          </a:xfrm>
          <a:prstGeom prst="rect">
            <a:avLst/>
          </a:prstGeom>
        </p:spPr>
      </p:pic>
      <p:sp>
        <p:nvSpPr>
          <p:cNvPr id="4" name="Slayt Numarası Yer Tutucusu 3"/>
          <p:cNvSpPr>
            <a:spLocks noGrp="1"/>
          </p:cNvSpPr>
          <p:nvPr>
            <p:ph type="sldNum" sz="quarter" idx="12"/>
          </p:nvPr>
        </p:nvSpPr>
        <p:spPr>
          <a:xfrm>
            <a:off x="11037888" y="752475"/>
            <a:ext cx="1154112" cy="1092200"/>
          </a:xfrm>
        </p:spPr>
        <p:txBody>
          <a:bodyPr/>
          <a:lstStyle/>
          <a:p>
            <a:fld id="{1239D30C-62BF-466B-AF93-32C3EF71A88B}" type="slidenum">
              <a:rPr lang="tr-TR" altLang="en-US" smtClean="0"/>
              <a:pPr/>
              <a:t>38</a:t>
            </a:fld>
            <a:endParaRPr lang="tr-TR" altLang="en-US"/>
          </a:p>
        </p:txBody>
      </p:sp>
      <p:sp>
        <p:nvSpPr>
          <p:cNvPr id="11" name="Metin kutusu 10"/>
          <p:cNvSpPr txBox="1"/>
          <p:nvPr/>
        </p:nvSpPr>
        <p:spPr>
          <a:xfrm>
            <a:off x="398353" y="4825497"/>
            <a:ext cx="9578565" cy="523220"/>
          </a:xfrm>
          <a:prstGeom prst="rect">
            <a:avLst/>
          </a:prstGeom>
          <a:noFill/>
        </p:spPr>
        <p:txBody>
          <a:bodyPr wrap="square" rtlCol="0">
            <a:spAutoFit/>
          </a:bodyPr>
          <a:lstStyle/>
          <a:p>
            <a:r>
              <a:rPr lang="tr-TR" sz="2800" dirty="0" smtClean="0">
                <a:latin typeface="Britannic Bold" panose="020B0903060703020204" pitchFamily="34" charset="0"/>
              </a:rPr>
              <a:t>    “</a:t>
            </a:r>
            <a:r>
              <a:rPr lang="tr-TR" sz="2800" dirty="0">
                <a:latin typeface="Britannic Bold" panose="020B0903060703020204" pitchFamily="34" charset="0"/>
              </a:rPr>
              <a:t>Eğitimde feda edilecek tek bir fert </a:t>
            </a:r>
            <a:r>
              <a:rPr lang="tr-TR" sz="2800" dirty="0" err="1">
                <a:latin typeface="Britannic Bold" panose="020B0903060703020204" pitchFamily="34" charset="0"/>
              </a:rPr>
              <a:t>dahî</a:t>
            </a:r>
            <a:r>
              <a:rPr lang="tr-TR" sz="2800" dirty="0">
                <a:latin typeface="Britannic Bold" panose="020B0903060703020204" pitchFamily="34" charset="0"/>
              </a:rPr>
              <a:t> yoktur”</a:t>
            </a:r>
            <a:r>
              <a:rPr lang="tr-TR" dirty="0"/>
              <a:t> </a:t>
            </a:r>
          </a:p>
        </p:txBody>
      </p:sp>
      <p:pic>
        <p:nvPicPr>
          <p:cNvPr id="15" name="Resim 14"/>
          <p:cNvPicPr>
            <a:picLocks noChangeAspect="1"/>
          </p:cNvPicPr>
          <p:nvPr/>
        </p:nvPicPr>
        <p:blipFill>
          <a:blip r:embed="rId3"/>
          <a:stretch>
            <a:fillRect/>
          </a:stretch>
        </p:blipFill>
        <p:spPr>
          <a:xfrm>
            <a:off x="5021803" y="5819313"/>
            <a:ext cx="2586360" cy="750163"/>
          </a:xfrm>
          <a:prstGeom prst="rect">
            <a:avLst/>
          </a:prstGeom>
        </p:spPr>
      </p:pic>
      <p:sp>
        <p:nvSpPr>
          <p:cNvPr id="16" name="Yuvarlatılmış Dikdörtgen 15"/>
          <p:cNvSpPr/>
          <p:nvPr/>
        </p:nvSpPr>
        <p:spPr>
          <a:xfrm>
            <a:off x="692457" y="4758431"/>
            <a:ext cx="8256233" cy="914400"/>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50285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solidFill>
                  <a:schemeClr val="tx1"/>
                </a:solidFill>
              </a:rPr>
              <a:t>Destek Eğitim Odası Açmak Zorunlu Mudur? </a:t>
            </a:r>
          </a:p>
        </p:txBody>
      </p:sp>
      <p:sp>
        <p:nvSpPr>
          <p:cNvPr id="3" name="İçerik Yer Tutucusu 2"/>
          <p:cNvSpPr>
            <a:spLocks noGrp="1"/>
          </p:cNvSpPr>
          <p:nvPr>
            <p:ph sz="quarter" idx="13"/>
          </p:nvPr>
        </p:nvSpPr>
        <p:spPr>
          <a:xfrm>
            <a:off x="301841" y="2010130"/>
            <a:ext cx="9463597" cy="3311189"/>
          </a:xfrm>
        </p:spPr>
        <p:txBody>
          <a:bodyPr>
            <a:normAutofit/>
          </a:bodyPr>
          <a:lstStyle/>
          <a:p>
            <a:r>
              <a:rPr lang="tr-TR" sz="2000" b="1" dirty="0" smtClean="0">
                <a:cs typeface="Times New Roman" panose="02020603050405020304" pitchFamily="18" charset="0"/>
              </a:rPr>
              <a:t>Eğer velinin talebi </a:t>
            </a:r>
            <a:r>
              <a:rPr lang="tr-TR" sz="2000" b="1" dirty="0" err="1" smtClean="0">
                <a:cs typeface="Times New Roman" panose="02020603050405020304" pitchFamily="18" charset="0"/>
              </a:rPr>
              <a:t>varsa,Destek</a:t>
            </a:r>
            <a:r>
              <a:rPr lang="tr-TR" sz="2000" b="1" dirty="0" smtClean="0">
                <a:cs typeface="Times New Roman" panose="02020603050405020304" pitchFamily="18" charset="0"/>
              </a:rPr>
              <a:t> </a:t>
            </a:r>
            <a:r>
              <a:rPr lang="tr-TR" sz="2000" b="1" dirty="0">
                <a:cs typeface="Times New Roman" panose="02020603050405020304" pitchFamily="18" charset="0"/>
              </a:rPr>
              <a:t>Eğitim Odası açılması </a:t>
            </a:r>
            <a:r>
              <a:rPr lang="tr-TR" sz="2000" b="1" dirty="0">
                <a:solidFill>
                  <a:schemeClr val="accent5"/>
                </a:solidFill>
                <a:cs typeface="Times New Roman" panose="02020603050405020304" pitchFamily="18" charset="0"/>
              </a:rPr>
              <a:t>zorunludur. </a:t>
            </a:r>
          </a:p>
          <a:p>
            <a:r>
              <a:rPr lang="tr-TR" sz="2000" b="1" dirty="0">
                <a:cs typeface="Times New Roman" panose="02020603050405020304" pitchFamily="18" charset="0"/>
              </a:rPr>
              <a:t>(31.05.2006 tarih ve 26184 sayılı Resmî Gazetede yayımlanan Özel Eğitim Hizmetleri Yönetmeliği gereğince, okul ve kurumlarda özel eğitime ihtiyacı olan öğrenciler ile üstün yetenekli öğrenciler için, Destek Eğitim Odası açılması zorunludur.) </a:t>
            </a:r>
          </a:p>
          <a:p>
            <a:endParaRPr lang="tr-TR" sz="2400" b="1" dirty="0"/>
          </a:p>
        </p:txBody>
      </p:sp>
      <p:sp>
        <p:nvSpPr>
          <p:cNvPr id="4" name="Slayt Numarası Yer Tutucusu 3"/>
          <p:cNvSpPr>
            <a:spLocks noGrp="1"/>
          </p:cNvSpPr>
          <p:nvPr>
            <p:ph type="sldNum" sz="quarter" idx="12"/>
          </p:nvPr>
        </p:nvSpPr>
        <p:spPr/>
        <p:txBody>
          <a:bodyPr/>
          <a:lstStyle/>
          <a:p>
            <a:fld id="{992F4349-3C4D-40AC-94F9-86744817AB02}" type="slidenum">
              <a:rPr lang="tr-TR" altLang="en-US" smtClean="0"/>
              <a:pPr/>
              <a:t>4</a:t>
            </a:fld>
            <a:endParaRPr lang="tr-TR" altLang="en-US"/>
          </a:p>
        </p:txBody>
      </p:sp>
      <p:sp>
        <p:nvSpPr>
          <p:cNvPr id="5" name="Yuvarlatılmış Dikdörtgen 4"/>
          <p:cNvSpPr/>
          <p:nvPr/>
        </p:nvSpPr>
        <p:spPr>
          <a:xfrm>
            <a:off x="621171" y="408373"/>
            <a:ext cx="8708994" cy="1127464"/>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226337" y="1855961"/>
            <a:ext cx="9386601" cy="2804816"/>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44698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2.png">
            <a:extLst>
              <a:ext uri="{FF2B5EF4-FFF2-40B4-BE49-F238E27FC236}">
                <a16:creationId xmlns:a16="http://schemas.microsoft.com/office/drawing/2014/main" id="{BB468C08-BAE7-4160-BB5E-F5E8A11DC0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 y="211931"/>
            <a:ext cx="11614150"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6148" name="AutoShape 4">
            <a:extLst>
              <a:ext uri="{FF2B5EF4-FFF2-40B4-BE49-F238E27FC236}">
                <a16:creationId xmlns:a16="http://schemas.microsoft.com/office/drawing/2014/main" id="{E42250F3-8F84-4060-B6E3-DD8A45481049}"/>
              </a:ext>
            </a:extLst>
          </p:cNvPr>
          <p:cNvSpPr>
            <a:spLocks/>
          </p:cNvSpPr>
          <p:nvPr/>
        </p:nvSpPr>
        <p:spPr bwMode="auto">
          <a:xfrm>
            <a:off x="1252538" y="414338"/>
            <a:ext cx="9974262" cy="8667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anchor="ctr">
            <a:normAutofit/>
          </a:bodyPr>
          <a:lstStyle/>
          <a:p>
            <a:pPr marL="342900" indent="-342900" eaLnBrk="1" hangingPunct="1">
              <a:lnSpc>
                <a:spcPct val="80000"/>
              </a:lnSpc>
              <a:defRPr/>
            </a:pPr>
            <a:endParaRPr lang="tr-TR" sz="2500" b="1">
              <a:solidFill>
                <a:srgbClr val="3F7819"/>
              </a:solidFill>
              <a:effectLst>
                <a:outerShdw blurRad="38100" dist="38100" dir="2700000" algn="tl">
                  <a:srgbClr val="C0C0C0"/>
                </a:outerShdw>
              </a:effectLst>
              <a:sym typeface="Calibri" pitchFamily="34" charset="0"/>
            </a:endParaRPr>
          </a:p>
          <a:p>
            <a:pPr marL="342900" indent="-342900" eaLnBrk="1" hangingPunct="1">
              <a:lnSpc>
                <a:spcPct val="80000"/>
              </a:lnSpc>
              <a:defRPr/>
            </a:pPr>
            <a:r>
              <a:rPr lang="tr-TR" sz="3300" b="1">
                <a:solidFill>
                  <a:srgbClr val="000000"/>
                </a:solidFill>
                <a:effectLst>
                  <a:outerShdw blurRad="38100" dist="38100" dir="2700000" algn="tl">
                    <a:srgbClr val="C0C0C0"/>
                  </a:outerShdw>
                </a:effectLst>
                <a:latin typeface="Calibri" pitchFamily="34" charset="0"/>
                <a:cs typeface="Helvetica" pitchFamily="34" charset="0"/>
                <a:sym typeface="Calibri" pitchFamily="34" charset="0"/>
              </a:rPr>
              <a:t>Okullarda</a:t>
            </a:r>
            <a:r>
              <a:rPr lang="tr-TR" sz="2500" b="1">
                <a:solidFill>
                  <a:srgbClr val="3F7819"/>
                </a:solidFill>
                <a:effectLst>
                  <a:outerShdw blurRad="38100" dist="38100" dir="2700000" algn="tl">
                    <a:srgbClr val="C0C0C0"/>
                  </a:outerShdw>
                </a:effectLst>
                <a:sym typeface="Calibri" pitchFamily="34" charset="0"/>
              </a:rPr>
              <a:t> </a:t>
            </a:r>
            <a:r>
              <a:rPr lang="tr-TR" sz="3300" b="1">
                <a:solidFill>
                  <a:srgbClr val="000000"/>
                </a:solidFill>
                <a:effectLst>
                  <a:outerShdw blurRad="38100" dist="38100" dir="2700000" algn="tl">
                    <a:srgbClr val="C0C0C0"/>
                  </a:outerShdw>
                </a:effectLst>
                <a:latin typeface="Calibri" pitchFamily="34" charset="0"/>
                <a:cs typeface="Helvetica" pitchFamily="34" charset="0"/>
                <a:sym typeface="Calibri" pitchFamily="34" charset="0"/>
              </a:rPr>
              <a:t>Destek Eğitim Odası Nasıl Açılır? </a:t>
            </a:r>
          </a:p>
        </p:txBody>
      </p:sp>
      <p:sp>
        <p:nvSpPr>
          <p:cNvPr id="11268" name="AutoShape 3">
            <a:extLst>
              <a:ext uri="{FF2B5EF4-FFF2-40B4-BE49-F238E27FC236}">
                <a16:creationId xmlns:a16="http://schemas.microsoft.com/office/drawing/2014/main" id="{A01A7B62-EF42-4B36-977F-3B3F531B4B30}"/>
              </a:ext>
            </a:extLst>
          </p:cNvPr>
          <p:cNvSpPr>
            <a:spLocks/>
          </p:cNvSpPr>
          <p:nvPr/>
        </p:nvSpPr>
        <p:spPr bwMode="auto">
          <a:xfrm>
            <a:off x="2063750" y="2708275"/>
            <a:ext cx="8135938" cy="33845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p>
            <a:endParaRPr lang="en-US"/>
          </a:p>
        </p:txBody>
      </p:sp>
      <p:sp>
        <p:nvSpPr>
          <p:cNvPr id="9" name="8 Dikdörtgen">
            <a:extLst>
              <a:ext uri="{FF2B5EF4-FFF2-40B4-BE49-F238E27FC236}">
                <a16:creationId xmlns:a16="http://schemas.microsoft.com/office/drawing/2014/main" id="{72400C74-CA9B-45C8-90D5-37D34F5443CD}"/>
              </a:ext>
            </a:extLst>
          </p:cNvPr>
          <p:cNvSpPr/>
          <p:nvPr/>
        </p:nvSpPr>
        <p:spPr>
          <a:xfrm>
            <a:off x="2351088" y="3284538"/>
            <a:ext cx="7777162" cy="369887"/>
          </a:xfrm>
          <a:prstGeom prst="rect">
            <a:avLst/>
          </a:prstGeom>
        </p:spPr>
        <p:txBody>
          <a:bodyPr>
            <a:spAutoFit/>
          </a:bodyPr>
          <a:lstStyle/>
          <a:p>
            <a:pPr marL="365760" indent="-256032" algn="just" eaLnBrk="1" fontAlgn="auto" hangingPunct="1">
              <a:spcBef>
                <a:spcPts val="0"/>
              </a:spcBef>
              <a:spcAft>
                <a:spcPts val="0"/>
              </a:spcAft>
              <a:buClr>
                <a:schemeClr val="accent3"/>
              </a:buClr>
              <a:buFont typeface="Georgia"/>
              <a:buChar char="•"/>
              <a:defRPr/>
            </a:pPr>
            <a:endParaRPr lang="tr-TR" b="1" dirty="0">
              <a:solidFill>
                <a:srgbClr val="0070C0"/>
              </a:solidFill>
              <a:latin typeface="Comic Sans MS" pitchFamily="66" charset="0"/>
              <a:ea typeface="Calibri" panose="020F0502020204030204" pitchFamily="34" charset="0"/>
              <a:cs typeface="Calibri" pitchFamily="34" charset="0"/>
            </a:endParaRPr>
          </a:p>
        </p:txBody>
      </p:sp>
      <p:sp>
        <p:nvSpPr>
          <p:cNvPr id="11270" name="10 Dikdörtgen">
            <a:extLst>
              <a:ext uri="{FF2B5EF4-FFF2-40B4-BE49-F238E27FC236}">
                <a16:creationId xmlns:a16="http://schemas.microsoft.com/office/drawing/2014/main" id="{FF4E0774-E782-439E-A2A5-3449A8B3F412}"/>
              </a:ext>
            </a:extLst>
          </p:cNvPr>
          <p:cNvSpPr>
            <a:spLocks noChangeArrowheads="1"/>
          </p:cNvSpPr>
          <p:nvPr/>
        </p:nvSpPr>
        <p:spPr bwMode="auto">
          <a:xfrm>
            <a:off x="1524000" y="3429000"/>
            <a:ext cx="8964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255588">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just" eaLnBrk="1" hangingPunct="1">
              <a:buClr>
                <a:srgbClr val="FFFFFF"/>
              </a:buClr>
            </a:pPr>
            <a:r>
              <a:rPr lang="tr-TR" altLang="tr-TR" b="1">
                <a:solidFill>
                  <a:srgbClr val="0070C0"/>
                </a:solidFill>
                <a:latin typeface="Comic Sans MS" panose="030F0702030302020204" pitchFamily="66" charset="0"/>
                <a:cs typeface="Helvetica" panose="020B0604020202020204" pitchFamily="34" charset="0"/>
                <a:sym typeface="Calibri" panose="020F0502020204030204" pitchFamily="34" charset="0"/>
              </a:rPr>
              <a:t> </a:t>
            </a:r>
          </a:p>
        </p:txBody>
      </p:sp>
      <p:sp>
        <p:nvSpPr>
          <p:cNvPr id="12" name="11 Dikdörtgen">
            <a:extLst>
              <a:ext uri="{FF2B5EF4-FFF2-40B4-BE49-F238E27FC236}">
                <a16:creationId xmlns:a16="http://schemas.microsoft.com/office/drawing/2014/main" id="{20BAC840-7E2E-49CA-85F3-E3BC2F47B24C}"/>
              </a:ext>
            </a:extLst>
          </p:cNvPr>
          <p:cNvSpPr/>
          <p:nvPr/>
        </p:nvSpPr>
        <p:spPr>
          <a:xfrm>
            <a:off x="1524000" y="3071813"/>
            <a:ext cx="9144000" cy="646112"/>
          </a:xfrm>
          <a:prstGeom prst="rect">
            <a:avLst/>
          </a:prstGeom>
        </p:spPr>
        <p:txBody>
          <a:bodyPr>
            <a:spAutoFit/>
          </a:bodyPr>
          <a:lstStyle/>
          <a:p>
            <a:pPr marL="365760" indent="-256032" algn="just" eaLnBrk="1" fontAlgn="auto" hangingPunct="1">
              <a:spcBef>
                <a:spcPts val="0"/>
              </a:spcBef>
              <a:spcAft>
                <a:spcPts val="0"/>
              </a:spcAft>
              <a:buClr>
                <a:schemeClr val="accent3"/>
              </a:buClr>
              <a:defRPr/>
            </a:pPr>
            <a:r>
              <a:rPr lang="tr-TR" b="1" dirty="0">
                <a:solidFill>
                  <a:srgbClr val="0070C0"/>
                </a:solidFill>
                <a:latin typeface="Comic Sans MS" pitchFamily="66" charset="0"/>
                <a:ea typeface="Calibri" panose="020F0502020204030204" pitchFamily="34" charset="0"/>
                <a:cs typeface="Calibri" pitchFamily="34" charset="0"/>
              </a:rPr>
              <a:t> </a:t>
            </a:r>
          </a:p>
          <a:p>
            <a:pPr marL="365760" indent="-256032" algn="just" eaLnBrk="1" fontAlgn="auto" hangingPunct="1">
              <a:spcBef>
                <a:spcPts val="0"/>
              </a:spcBef>
              <a:spcAft>
                <a:spcPts val="0"/>
              </a:spcAft>
              <a:buClr>
                <a:schemeClr val="accent3"/>
              </a:buClr>
              <a:defRPr/>
            </a:pPr>
            <a:endParaRPr lang="tr-TR" b="1" dirty="0">
              <a:solidFill>
                <a:srgbClr val="FF0000"/>
              </a:solidFill>
              <a:latin typeface="Comic Sans MS" pitchFamily="66" charset="0"/>
              <a:ea typeface="Calibri" panose="020F0502020204030204" pitchFamily="34" charset="0"/>
              <a:cs typeface="Calibri" pitchFamily="34" charset="0"/>
            </a:endParaRPr>
          </a:p>
        </p:txBody>
      </p:sp>
      <p:sp>
        <p:nvSpPr>
          <p:cNvPr id="6154" name="Metin kutusu 5">
            <a:extLst>
              <a:ext uri="{FF2B5EF4-FFF2-40B4-BE49-F238E27FC236}">
                <a16:creationId xmlns:a16="http://schemas.microsoft.com/office/drawing/2014/main" id="{FC0B8416-B574-461C-B8DF-E6FFFFF1FC10}"/>
              </a:ext>
            </a:extLst>
          </p:cNvPr>
          <p:cNvSpPr txBox="1">
            <a:spLocks noChangeArrowheads="1"/>
          </p:cNvSpPr>
          <p:nvPr/>
        </p:nvSpPr>
        <p:spPr bwMode="auto">
          <a:xfrm>
            <a:off x="609600" y="1738282"/>
            <a:ext cx="7908542"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just" eaLnBrk="1" hangingPunct="1"/>
            <a:r>
              <a:rPr lang="tr-TR" altLang="en-US" sz="2000" dirty="0">
                <a:solidFill>
                  <a:srgbClr val="3F7819"/>
                </a:solidFill>
                <a:latin typeface="+mn-lt"/>
                <a:cs typeface="Times New Roman" panose="02020603050405020304" pitchFamily="18" charset="0"/>
                <a:sym typeface="Calibri" panose="020F0502020204030204" pitchFamily="34" charset="0"/>
              </a:rPr>
              <a:t>Destek Eğitim Odaları, </a:t>
            </a:r>
            <a:r>
              <a:rPr lang="tr-TR" altLang="en-US" sz="2000" b="1" dirty="0">
                <a:solidFill>
                  <a:srgbClr val="002060"/>
                </a:solidFill>
                <a:effectLst>
                  <a:outerShdw blurRad="38100" dist="38100" dir="2700000" algn="tl">
                    <a:srgbClr val="C0C0C0"/>
                  </a:outerShdw>
                </a:effectLst>
                <a:latin typeface="+mn-lt"/>
                <a:cs typeface="Times New Roman" panose="02020603050405020304" pitchFamily="18" charset="0"/>
                <a:sym typeface="Calibri" panose="020F0502020204030204" pitchFamily="34" charset="0"/>
              </a:rPr>
              <a:t>İl/İlçe Millî Eğitim Müdürlükleri </a:t>
            </a:r>
            <a:r>
              <a:rPr lang="tr-TR" altLang="en-US" sz="2000" dirty="0">
                <a:solidFill>
                  <a:srgbClr val="3F7819"/>
                </a:solidFill>
                <a:latin typeface="+mn-lt"/>
                <a:cs typeface="Times New Roman" panose="02020603050405020304" pitchFamily="18" charset="0"/>
                <a:sym typeface="Calibri" panose="020F0502020204030204" pitchFamily="34" charset="0"/>
              </a:rPr>
              <a:t>tarafından açılır. Bunun için, okul müdürlüğünün İlçe Milli Eğitim Müdürlüğü’ne ;</a:t>
            </a:r>
          </a:p>
          <a:p>
            <a:pPr algn="just" eaLnBrk="1" hangingPunct="1"/>
            <a:endParaRPr lang="tr-TR" altLang="en-US" sz="2000" dirty="0">
              <a:solidFill>
                <a:srgbClr val="3F7819"/>
              </a:solidFill>
              <a:latin typeface="+mn-lt"/>
              <a:cs typeface="Times New Roman" panose="02020603050405020304" pitchFamily="18" charset="0"/>
              <a:sym typeface="Calibri" panose="020F0502020204030204" pitchFamily="34" charset="0"/>
            </a:endParaRPr>
          </a:p>
          <a:p>
            <a:pPr algn="just" eaLnBrk="1" hangingPunct="1"/>
            <a:r>
              <a:rPr lang="tr-TR" altLang="en-US" sz="2000" dirty="0">
                <a:solidFill>
                  <a:srgbClr val="002060"/>
                </a:solidFill>
                <a:latin typeface="+mn-lt"/>
                <a:cs typeface="Times New Roman" panose="02020603050405020304" pitchFamily="18" charset="0"/>
                <a:sym typeface="Calibri" panose="020F0502020204030204" pitchFamily="34" charset="0"/>
              </a:rPr>
              <a:t>“</a:t>
            </a:r>
            <a:r>
              <a:rPr lang="tr-TR" altLang="en-US" sz="2000" b="1" i="1" dirty="0">
                <a:solidFill>
                  <a:srgbClr val="002060"/>
                </a:solidFill>
                <a:latin typeface="+mn-lt"/>
                <a:cs typeface="Times New Roman" panose="02020603050405020304" pitchFamily="18" charset="0"/>
                <a:sym typeface="Calibri" panose="020F0502020204030204" pitchFamily="34" charset="0"/>
              </a:rPr>
              <a:t>Okulumuzda özel eğitim desteğine ihtiyacı olan öğrenciler için Destek Eğitim Odası açmak istiyoruz. Gereğini arz ederim.” </a:t>
            </a:r>
            <a:endParaRPr lang="tr-TR" altLang="en-US" sz="2000" b="1" i="1" dirty="0">
              <a:solidFill>
                <a:srgbClr val="3F7819"/>
              </a:solidFill>
              <a:latin typeface="+mn-lt"/>
              <a:cs typeface="Times New Roman" panose="02020603050405020304" pitchFamily="18" charset="0"/>
              <a:sym typeface="Calibri" panose="020F0502020204030204" pitchFamily="34" charset="0"/>
            </a:endParaRPr>
          </a:p>
          <a:p>
            <a:pPr algn="just" eaLnBrk="1" hangingPunct="1"/>
            <a:r>
              <a:rPr lang="tr-TR" altLang="en-US" sz="2000" i="1" dirty="0">
                <a:solidFill>
                  <a:srgbClr val="3F7819"/>
                </a:solidFill>
                <a:latin typeface="+mn-lt"/>
                <a:cs typeface="Times New Roman" panose="02020603050405020304" pitchFamily="18" charset="0"/>
                <a:sym typeface="Calibri" panose="020F0502020204030204" pitchFamily="34" charset="0"/>
              </a:rPr>
              <a:t>şeklinde yazılmış resmi bir yazıyla başvurması yeterlidir. </a:t>
            </a:r>
            <a:endParaRPr lang="tr-TR" altLang="en-US" sz="2000" i="1" dirty="0" smtClean="0">
              <a:solidFill>
                <a:srgbClr val="3F7819"/>
              </a:solidFill>
              <a:latin typeface="+mn-lt"/>
              <a:cs typeface="Times New Roman" panose="02020603050405020304" pitchFamily="18" charset="0"/>
              <a:sym typeface="Calibri" panose="020F0502020204030204" pitchFamily="34" charset="0"/>
            </a:endParaRPr>
          </a:p>
          <a:p>
            <a:pPr algn="just" eaLnBrk="1" hangingPunct="1"/>
            <a:endParaRPr lang="tr-TR" altLang="en-US" sz="2000" i="1" dirty="0">
              <a:solidFill>
                <a:srgbClr val="3F7819"/>
              </a:solidFill>
              <a:latin typeface="+mn-lt"/>
              <a:cs typeface="Times New Roman" panose="02020603050405020304" pitchFamily="18" charset="0"/>
              <a:sym typeface="Calibri" panose="020F0502020204030204" pitchFamily="34" charset="0"/>
            </a:endParaRPr>
          </a:p>
          <a:p>
            <a:pPr algn="just" eaLnBrk="1" hangingPunct="1"/>
            <a:r>
              <a:rPr lang="tr-TR" altLang="en-US" sz="2000" i="1" dirty="0" smtClean="0">
                <a:solidFill>
                  <a:srgbClr val="002060"/>
                </a:solidFill>
                <a:effectLst>
                  <a:outerShdw blurRad="38100" dist="38100" dir="2700000" algn="tl">
                    <a:srgbClr val="C0C0C0"/>
                  </a:outerShdw>
                </a:effectLst>
                <a:latin typeface="+mn-lt"/>
                <a:cs typeface="Times New Roman" panose="02020603050405020304" pitchFamily="18" charset="0"/>
                <a:sym typeface="Calibri" panose="020F0502020204030204" pitchFamily="34" charset="0"/>
              </a:rPr>
              <a:t>Ek listesi:</a:t>
            </a:r>
          </a:p>
          <a:p>
            <a:pPr algn="just" eaLnBrk="1" hangingPunct="1"/>
            <a:r>
              <a:rPr lang="tr-TR" altLang="en-US" sz="2000" i="1" dirty="0" smtClean="0">
                <a:solidFill>
                  <a:srgbClr val="002060"/>
                </a:solidFill>
                <a:effectLst>
                  <a:outerShdw blurRad="38100" dist="38100" dir="2700000" algn="tl">
                    <a:srgbClr val="C0C0C0"/>
                  </a:outerShdw>
                </a:effectLst>
                <a:latin typeface="+mn-lt"/>
                <a:cs typeface="Times New Roman" panose="02020603050405020304" pitchFamily="18" charset="0"/>
                <a:sym typeface="Calibri" panose="020F0502020204030204" pitchFamily="34" charset="0"/>
              </a:rPr>
              <a:t>-Rehberlik Hizmetleri Yürütme Komisyonu toplantı tutanağı </a:t>
            </a:r>
          </a:p>
          <a:p>
            <a:pPr algn="just" eaLnBrk="1" hangingPunct="1"/>
            <a:r>
              <a:rPr lang="tr-TR" altLang="en-US" sz="2000" i="1" dirty="0" smtClean="0">
                <a:solidFill>
                  <a:srgbClr val="002060"/>
                </a:solidFill>
                <a:effectLst>
                  <a:outerShdw blurRad="38100" dist="38100" dir="2700000" algn="tl">
                    <a:srgbClr val="C0C0C0"/>
                  </a:outerShdw>
                </a:effectLst>
                <a:latin typeface="+mn-lt"/>
                <a:cs typeface="Times New Roman" panose="02020603050405020304" pitchFamily="18" charset="0"/>
                <a:sym typeface="Calibri" panose="020F0502020204030204" pitchFamily="34" charset="0"/>
              </a:rPr>
              <a:t>-Veli Dilekçesi</a:t>
            </a:r>
          </a:p>
          <a:p>
            <a:pPr algn="just" eaLnBrk="1" hangingPunct="1"/>
            <a:r>
              <a:rPr lang="tr-TR" altLang="en-US" sz="2000" i="1" dirty="0" smtClean="0">
                <a:solidFill>
                  <a:srgbClr val="002060"/>
                </a:solidFill>
                <a:effectLst>
                  <a:outerShdw blurRad="38100" dist="38100" dir="2700000" algn="tl">
                    <a:srgbClr val="C0C0C0"/>
                  </a:outerShdw>
                </a:effectLst>
                <a:latin typeface="+mn-lt"/>
                <a:cs typeface="Times New Roman" panose="02020603050405020304" pitchFamily="18" charset="0"/>
                <a:sym typeface="Calibri" panose="020F0502020204030204" pitchFamily="34" charset="0"/>
              </a:rPr>
              <a:t>-Ram Raporu(Yönlendirme)</a:t>
            </a:r>
          </a:p>
          <a:p>
            <a:pPr algn="just" eaLnBrk="1" hangingPunct="1"/>
            <a:r>
              <a:rPr lang="tr-TR" altLang="en-US" sz="2000" i="1" dirty="0" smtClean="0">
                <a:solidFill>
                  <a:srgbClr val="002060"/>
                </a:solidFill>
                <a:effectLst>
                  <a:outerShdw blurRad="38100" dist="38100" dir="2700000" algn="tl">
                    <a:srgbClr val="C0C0C0"/>
                  </a:outerShdw>
                </a:effectLst>
                <a:latin typeface="+mn-lt"/>
                <a:cs typeface="Times New Roman" panose="02020603050405020304" pitchFamily="18" charset="0"/>
                <a:sym typeface="Calibri" panose="020F0502020204030204" pitchFamily="34" charset="0"/>
              </a:rPr>
              <a:t>-Öğretmen Dilekçesi</a:t>
            </a:r>
          </a:p>
          <a:p>
            <a:pPr algn="just" eaLnBrk="1" hangingPunct="1"/>
            <a:r>
              <a:rPr lang="tr-TR" altLang="en-US" sz="2000" i="1" dirty="0" smtClean="0">
                <a:solidFill>
                  <a:srgbClr val="002060"/>
                </a:solidFill>
                <a:effectLst>
                  <a:outerShdw blurRad="38100" dist="38100" dir="2700000" algn="tl">
                    <a:srgbClr val="C0C0C0"/>
                  </a:outerShdw>
                </a:effectLst>
                <a:latin typeface="+mn-lt"/>
                <a:cs typeface="Times New Roman" panose="02020603050405020304" pitchFamily="18" charset="0"/>
                <a:sym typeface="Calibri" panose="020F0502020204030204" pitchFamily="34" charset="0"/>
              </a:rPr>
              <a:t>-Destek Eğitim Odasının Açılacağı Fiziki Ortam(okulun hangi bölümü olduğunun belirtilmesi)</a:t>
            </a:r>
          </a:p>
          <a:p>
            <a:pPr algn="just" eaLnBrk="1" hangingPunct="1"/>
            <a:endParaRPr lang="tr-TR" altLang="en-US" sz="2000" i="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Calibri" panose="020F0502020204030204" pitchFamily="34" charset="0"/>
            </a:endParaRPr>
          </a:p>
        </p:txBody>
      </p:sp>
      <p:sp>
        <p:nvSpPr>
          <p:cNvPr id="11273" name="Slayt Numarası Yer Tutucusu 1">
            <a:extLst>
              <a:ext uri="{FF2B5EF4-FFF2-40B4-BE49-F238E27FC236}">
                <a16:creationId xmlns:a16="http://schemas.microsoft.com/office/drawing/2014/main" id="{CAD1FEFB-5BDE-4F53-A12E-A4057726A88C}"/>
              </a:ext>
            </a:extLst>
          </p:cNvPr>
          <p:cNvSpPr>
            <a:spLocks noGrp="1"/>
          </p:cNvSpPr>
          <p:nvPr>
            <p:ph type="sldNum" sz="quarter" idx="12"/>
          </p:nvPr>
        </p:nvSpPr>
        <p:spPr bwMode="auto">
          <a:xfrm>
            <a:off x="11037888" y="752475"/>
            <a:ext cx="1154112" cy="109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B8573C8C-DC11-43B8-AF1B-0E33B483359D}" type="slidenum">
              <a:rPr lang="tr-TR" altLang="en-US">
                <a:solidFill>
                  <a:schemeClr val="accent1"/>
                </a:solidFill>
              </a:rPr>
              <a:pPr/>
              <a:t>5</a:t>
            </a:fld>
            <a:endParaRPr lang="tr-TR" altLang="en-US">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2.png">
            <a:extLst>
              <a:ext uri="{FF2B5EF4-FFF2-40B4-BE49-F238E27FC236}">
                <a16:creationId xmlns:a16="http://schemas.microsoft.com/office/drawing/2014/main" id="{D3820051-67F3-4CFB-B6FA-0C909CA7E5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6688"/>
            <a:ext cx="11614150"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6148" name="AutoShape 4">
            <a:extLst>
              <a:ext uri="{FF2B5EF4-FFF2-40B4-BE49-F238E27FC236}">
                <a16:creationId xmlns:a16="http://schemas.microsoft.com/office/drawing/2014/main" id="{C31BC133-FBE4-4EC0-B0D4-3D7AF4ECBBE8}"/>
              </a:ext>
            </a:extLst>
          </p:cNvPr>
          <p:cNvSpPr>
            <a:spLocks/>
          </p:cNvSpPr>
          <p:nvPr/>
        </p:nvSpPr>
        <p:spPr bwMode="auto">
          <a:xfrm>
            <a:off x="819150" y="185738"/>
            <a:ext cx="9975850" cy="8667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p>
            <a:pPr marL="342900" indent="-342900" algn="ctr" eaLnBrk="1" hangingPunct="1">
              <a:defRPr/>
            </a:pPr>
            <a:endParaRPr lang="tr-TR" sz="4000" b="1">
              <a:solidFill>
                <a:srgbClr val="000000"/>
              </a:solidFill>
              <a:effectLst>
                <a:outerShdw blurRad="38100" dist="38100" dir="2700000" algn="tl">
                  <a:srgbClr val="C0C0C0"/>
                </a:outerShdw>
              </a:effectLst>
              <a:latin typeface="Calibri" pitchFamily="34" charset="0"/>
              <a:cs typeface="Helvetica" pitchFamily="34" charset="0"/>
              <a:sym typeface="Calibri" pitchFamily="34" charset="0"/>
            </a:endParaRPr>
          </a:p>
          <a:p>
            <a:pPr marL="342900" indent="-342900" algn="ctr" eaLnBrk="1" hangingPunct="1">
              <a:defRPr/>
            </a:pPr>
            <a:r>
              <a:rPr lang="tr-TR" sz="4000" b="1">
                <a:solidFill>
                  <a:srgbClr val="000000"/>
                </a:solidFill>
                <a:effectLst>
                  <a:outerShdw blurRad="38100" dist="38100" dir="2700000" algn="tl">
                    <a:srgbClr val="C0C0C0"/>
                  </a:outerShdw>
                </a:effectLst>
                <a:latin typeface="Calibri" pitchFamily="34" charset="0"/>
                <a:cs typeface="Helvetica" pitchFamily="34" charset="0"/>
                <a:sym typeface="Calibri" pitchFamily="34" charset="0"/>
              </a:rPr>
              <a:t>Okullarda Destek Eğitim Odası Nasıl Açılır? </a:t>
            </a:r>
          </a:p>
        </p:txBody>
      </p:sp>
      <p:sp>
        <p:nvSpPr>
          <p:cNvPr id="12292" name="AutoShape 3">
            <a:extLst>
              <a:ext uri="{FF2B5EF4-FFF2-40B4-BE49-F238E27FC236}">
                <a16:creationId xmlns:a16="http://schemas.microsoft.com/office/drawing/2014/main" id="{66CE942C-709B-4997-8DFC-BCA10B045B51}"/>
              </a:ext>
            </a:extLst>
          </p:cNvPr>
          <p:cNvSpPr>
            <a:spLocks/>
          </p:cNvSpPr>
          <p:nvPr/>
        </p:nvSpPr>
        <p:spPr bwMode="auto">
          <a:xfrm>
            <a:off x="2063750" y="2708275"/>
            <a:ext cx="8135938" cy="33845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p>
            <a:endParaRPr lang="en-US"/>
          </a:p>
        </p:txBody>
      </p:sp>
      <p:sp>
        <p:nvSpPr>
          <p:cNvPr id="9" name="8 Dikdörtgen">
            <a:extLst>
              <a:ext uri="{FF2B5EF4-FFF2-40B4-BE49-F238E27FC236}">
                <a16:creationId xmlns:a16="http://schemas.microsoft.com/office/drawing/2014/main" id="{FAD7DEEE-3C79-4B7F-80C6-AD0CC0C367BA}"/>
              </a:ext>
            </a:extLst>
          </p:cNvPr>
          <p:cNvSpPr/>
          <p:nvPr/>
        </p:nvSpPr>
        <p:spPr>
          <a:xfrm>
            <a:off x="2351088" y="3284538"/>
            <a:ext cx="7777162" cy="369887"/>
          </a:xfrm>
          <a:prstGeom prst="rect">
            <a:avLst/>
          </a:prstGeom>
        </p:spPr>
        <p:txBody>
          <a:bodyPr>
            <a:spAutoFit/>
          </a:bodyPr>
          <a:lstStyle/>
          <a:p>
            <a:pPr marL="365760" indent="-256032" algn="just" eaLnBrk="1" fontAlgn="auto" hangingPunct="1">
              <a:spcBef>
                <a:spcPts val="0"/>
              </a:spcBef>
              <a:spcAft>
                <a:spcPts val="0"/>
              </a:spcAft>
              <a:buClr>
                <a:schemeClr val="accent3"/>
              </a:buClr>
              <a:buFont typeface="Georgia"/>
              <a:buChar char="•"/>
              <a:defRPr/>
            </a:pPr>
            <a:endParaRPr lang="tr-TR" b="1" dirty="0">
              <a:solidFill>
                <a:srgbClr val="0070C0"/>
              </a:solidFill>
              <a:latin typeface="Comic Sans MS" pitchFamily="66" charset="0"/>
              <a:ea typeface="Calibri" panose="020F0502020204030204" pitchFamily="34" charset="0"/>
              <a:cs typeface="Calibri" pitchFamily="34" charset="0"/>
            </a:endParaRPr>
          </a:p>
        </p:txBody>
      </p:sp>
      <p:sp>
        <p:nvSpPr>
          <p:cNvPr id="12294" name="10 Dikdörtgen">
            <a:extLst>
              <a:ext uri="{FF2B5EF4-FFF2-40B4-BE49-F238E27FC236}">
                <a16:creationId xmlns:a16="http://schemas.microsoft.com/office/drawing/2014/main" id="{A2BC0FCC-A5A6-492D-81E3-D7CAA0792E2A}"/>
              </a:ext>
            </a:extLst>
          </p:cNvPr>
          <p:cNvSpPr>
            <a:spLocks noChangeArrowheads="1"/>
          </p:cNvSpPr>
          <p:nvPr/>
        </p:nvSpPr>
        <p:spPr bwMode="auto">
          <a:xfrm>
            <a:off x="1524000" y="3429000"/>
            <a:ext cx="8964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255588">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just" eaLnBrk="1" hangingPunct="1">
              <a:buClr>
                <a:srgbClr val="FFFFFF"/>
              </a:buClr>
            </a:pPr>
            <a:r>
              <a:rPr lang="tr-TR" altLang="tr-TR" b="1">
                <a:solidFill>
                  <a:srgbClr val="0070C0"/>
                </a:solidFill>
                <a:latin typeface="Comic Sans MS" panose="030F0702030302020204" pitchFamily="66" charset="0"/>
                <a:cs typeface="Helvetica" panose="020B0604020202020204" pitchFamily="34" charset="0"/>
                <a:sym typeface="Calibri" panose="020F0502020204030204" pitchFamily="34" charset="0"/>
              </a:rPr>
              <a:t> </a:t>
            </a:r>
          </a:p>
        </p:txBody>
      </p:sp>
      <p:sp>
        <p:nvSpPr>
          <p:cNvPr id="12" name="11 Dikdörtgen">
            <a:extLst>
              <a:ext uri="{FF2B5EF4-FFF2-40B4-BE49-F238E27FC236}">
                <a16:creationId xmlns:a16="http://schemas.microsoft.com/office/drawing/2014/main" id="{E71EED28-26CD-4174-B350-40D02299C951}"/>
              </a:ext>
            </a:extLst>
          </p:cNvPr>
          <p:cNvSpPr/>
          <p:nvPr/>
        </p:nvSpPr>
        <p:spPr>
          <a:xfrm>
            <a:off x="1524000" y="3071813"/>
            <a:ext cx="9144000" cy="646112"/>
          </a:xfrm>
          <a:prstGeom prst="rect">
            <a:avLst/>
          </a:prstGeom>
        </p:spPr>
        <p:txBody>
          <a:bodyPr>
            <a:spAutoFit/>
          </a:bodyPr>
          <a:lstStyle/>
          <a:p>
            <a:pPr marL="365760" indent="-256032" algn="just" eaLnBrk="1" fontAlgn="auto" hangingPunct="1">
              <a:spcBef>
                <a:spcPts val="0"/>
              </a:spcBef>
              <a:spcAft>
                <a:spcPts val="0"/>
              </a:spcAft>
              <a:buClr>
                <a:schemeClr val="accent3"/>
              </a:buClr>
              <a:defRPr/>
            </a:pPr>
            <a:r>
              <a:rPr lang="tr-TR" b="1" dirty="0">
                <a:solidFill>
                  <a:srgbClr val="0070C0"/>
                </a:solidFill>
                <a:latin typeface="Comic Sans MS" pitchFamily="66" charset="0"/>
                <a:ea typeface="Calibri" panose="020F0502020204030204" pitchFamily="34" charset="0"/>
                <a:cs typeface="Calibri" pitchFamily="34" charset="0"/>
              </a:rPr>
              <a:t> </a:t>
            </a:r>
          </a:p>
          <a:p>
            <a:pPr marL="365760" indent="-256032" algn="just" eaLnBrk="1" fontAlgn="auto" hangingPunct="1">
              <a:spcBef>
                <a:spcPts val="0"/>
              </a:spcBef>
              <a:spcAft>
                <a:spcPts val="0"/>
              </a:spcAft>
              <a:buClr>
                <a:schemeClr val="accent3"/>
              </a:buClr>
              <a:defRPr/>
            </a:pPr>
            <a:endParaRPr lang="tr-TR" b="1" dirty="0">
              <a:solidFill>
                <a:srgbClr val="FF0000"/>
              </a:solidFill>
              <a:latin typeface="Comic Sans MS" pitchFamily="66" charset="0"/>
              <a:ea typeface="Calibri" panose="020F0502020204030204" pitchFamily="34" charset="0"/>
              <a:cs typeface="Calibri" pitchFamily="34" charset="0"/>
            </a:endParaRPr>
          </a:p>
        </p:txBody>
      </p:sp>
      <p:sp>
        <p:nvSpPr>
          <p:cNvPr id="6154" name="Metin kutusu 5">
            <a:extLst>
              <a:ext uri="{FF2B5EF4-FFF2-40B4-BE49-F238E27FC236}">
                <a16:creationId xmlns:a16="http://schemas.microsoft.com/office/drawing/2014/main" id="{8A8F288C-88C8-4EEA-BE60-C4011A3768F2}"/>
              </a:ext>
            </a:extLst>
          </p:cNvPr>
          <p:cNvSpPr txBox="1">
            <a:spLocks noChangeArrowheads="1"/>
          </p:cNvSpPr>
          <p:nvPr/>
        </p:nvSpPr>
        <p:spPr bwMode="auto">
          <a:xfrm>
            <a:off x="819150" y="2528047"/>
            <a:ext cx="8662201"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FFFFFF"/>
                </a:solidFill>
                <a:latin typeface="Trebuchet MS" pitchFamily="34" charset="0"/>
              </a:defRPr>
            </a:lvl1pPr>
            <a:lvl2pPr>
              <a:defRPr sz="1600">
                <a:solidFill>
                  <a:srgbClr val="FFFFFF"/>
                </a:solidFill>
                <a:latin typeface="Trebuchet MS" pitchFamily="34" charset="0"/>
              </a:defRPr>
            </a:lvl2pPr>
            <a:lvl3pPr>
              <a:defRPr sz="1400">
                <a:solidFill>
                  <a:srgbClr val="FFFFFF"/>
                </a:solidFill>
                <a:latin typeface="Trebuchet MS" pitchFamily="34" charset="0"/>
              </a:defRPr>
            </a:lvl3pPr>
            <a:lvl4pPr>
              <a:defRPr sz="1200">
                <a:solidFill>
                  <a:srgbClr val="FFFFFF"/>
                </a:solidFill>
                <a:latin typeface="Trebuchet MS" pitchFamily="34" charset="0"/>
              </a:defRPr>
            </a:lvl4pPr>
            <a:lvl5pPr>
              <a:defRPr sz="1200">
                <a:solidFill>
                  <a:srgbClr val="FFFFFF"/>
                </a:solidFill>
                <a:latin typeface="Trebuchet MS" pitchFamily="34" charset="0"/>
              </a:defRPr>
            </a:lvl5pPr>
            <a:lvl6pPr fontAlgn="base">
              <a:spcAft>
                <a:spcPct val="0"/>
              </a:spcAft>
              <a:buFont typeface="Wingdings 3" pitchFamily="18" charset="2"/>
              <a:defRPr sz="1200">
                <a:solidFill>
                  <a:srgbClr val="FFFFFF"/>
                </a:solidFill>
                <a:latin typeface="Trebuchet MS" pitchFamily="34" charset="0"/>
              </a:defRPr>
            </a:lvl6pPr>
            <a:lvl7pPr fontAlgn="base">
              <a:spcAft>
                <a:spcPct val="0"/>
              </a:spcAft>
              <a:buFont typeface="Wingdings 3" pitchFamily="18" charset="2"/>
              <a:defRPr sz="1200">
                <a:solidFill>
                  <a:srgbClr val="FFFFFF"/>
                </a:solidFill>
                <a:latin typeface="Trebuchet MS" pitchFamily="34" charset="0"/>
              </a:defRPr>
            </a:lvl7pPr>
            <a:lvl8pPr fontAlgn="base">
              <a:spcAft>
                <a:spcPct val="0"/>
              </a:spcAft>
              <a:buFont typeface="Wingdings 3" pitchFamily="18" charset="2"/>
              <a:defRPr sz="1200">
                <a:solidFill>
                  <a:srgbClr val="FFFFFF"/>
                </a:solidFill>
                <a:latin typeface="Trebuchet MS" pitchFamily="34" charset="0"/>
              </a:defRPr>
            </a:lvl8pPr>
            <a:lvl9pPr fontAlgn="base">
              <a:spcAft>
                <a:spcPct val="0"/>
              </a:spcAft>
              <a:buFont typeface="Wingdings 3" pitchFamily="18" charset="2"/>
              <a:defRPr sz="1200">
                <a:solidFill>
                  <a:srgbClr val="FFFFFF"/>
                </a:solidFill>
                <a:latin typeface="Trebuchet MS" pitchFamily="34" charset="0"/>
              </a:defRPr>
            </a:lvl9pPr>
          </a:lstStyle>
          <a:p>
            <a:pPr marL="342900" indent="-342900" algn="just" eaLnBrk="1" hangingPunct="1">
              <a:buFont typeface="Wingdings" pitchFamily="2" charset="2"/>
              <a:buChar char="Ø"/>
              <a:defRPr/>
            </a:pPr>
            <a:r>
              <a:rPr lang="tr-TR" sz="2000" dirty="0">
                <a:solidFill>
                  <a:srgbClr val="3F7819"/>
                </a:solidFill>
                <a:cs typeface="Helvetica" pitchFamily="34" charset="0"/>
                <a:sym typeface="Calibri" pitchFamily="34" charset="0"/>
              </a:rPr>
              <a:t>Destek eğitim odasında eğitim alacak </a:t>
            </a:r>
            <a:r>
              <a:rPr lang="tr-TR" sz="2000" b="1" dirty="0">
                <a:solidFill>
                  <a:srgbClr val="002060"/>
                </a:solidFill>
                <a:effectLst>
                  <a:outerShdw blurRad="38100" dist="38100" dir="2700000" algn="tl">
                    <a:srgbClr val="000000">
                      <a:alpha val="43137"/>
                    </a:srgbClr>
                  </a:outerShdw>
                </a:effectLst>
                <a:cs typeface="Helvetica" pitchFamily="34" charset="0"/>
                <a:sym typeface="Calibri" pitchFamily="34" charset="0"/>
              </a:rPr>
              <a:t>öğrenci sayısına göre </a:t>
            </a:r>
            <a:r>
              <a:rPr lang="tr-TR" sz="2000" dirty="0">
                <a:solidFill>
                  <a:srgbClr val="3F7819"/>
                </a:solidFill>
                <a:cs typeface="Helvetica" pitchFamily="34" charset="0"/>
                <a:sym typeface="Calibri" pitchFamily="34" charset="0"/>
              </a:rPr>
              <a:t>okulda veya kurumda </a:t>
            </a:r>
            <a:r>
              <a:rPr lang="tr-TR" sz="2000" b="1" dirty="0">
                <a:solidFill>
                  <a:srgbClr val="002060"/>
                </a:solidFill>
                <a:effectLst>
                  <a:outerShdw blurRad="38100" dist="38100" dir="2700000" algn="tl">
                    <a:srgbClr val="000000">
                      <a:alpha val="43137"/>
                    </a:srgbClr>
                  </a:outerShdw>
                </a:effectLst>
                <a:cs typeface="Helvetica" pitchFamily="34" charset="0"/>
                <a:sym typeface="Calibri" pitchFamily="34" charset="0"/>
              </a:rPr>
              <a:t>birden fazla destek eğitim odası</a:t>
            </a:r>
            <a:r>
              <a:rPr lang="tr-TR" sz="2000" b="1" dirty="0">
                <a:solidFill>
                  <a:srgbClr val="3F7819"/>
                </a:solidFill>
                <a:effectLst>
                  <a:outerShdw blurRad="38100" dist="38100" dir="2700000" algn="tl">
                    <a:srgbClr val="000000">
                      <a:alpha val="43137"/>
                    </a:srgbClr>
                  </a:outerShdw>
                </a:effectLst>
                <a:cs typeface="Helvetica" pitchFamily="34" charset="0"/>
                <a:sym typeface="Calibri" pitchFamily="34" charset="0"/>
              </a:rPr>
              <a:t> </a:t>
            </a:r>
            <a:r>
              <a:rPr lang="tr-TR" sz="2000" dirty="0">
                <a:solidFill>
                  <a:srgbClr val="3F7819"/>
                </a:solidFill>
                <a:cs typeface="Helvetica" pitchFamily="34" charset="0"/>
                <a:sym typeface="Calibri" pitchFamily="34" charset="0"/>
              </a:rPr>
              <a:t>açılabilir</a:t>
            </a:r>
          </a:p>
          <a:p>
            <a:pPr marL="342900" indent="-342900" algn="just" eaLnBrk="1" hangingPunct="1">
              <a:buFont typeface="Wingdings" pitchFamily="2" charset="2"/>
              <a:buChar char="Ø"/>
              <a:defRPr/>
            </a:pPr>
            <a:r>
              <a:rPr lang="tr-TR" altLang="tr-TR" sz="2000" dirty="0" smtClean="0">
                <a:solidFill>
                  <a:srgbClr val="3F7819"/>
                </a:solidFill>
                <a:ea typeface="MS PGothic" pitchFamily="34" charset="-128"/>
                <a:cs typeface="Helvetica" pitchFamily="34" charset="0"/>
                <a:sym typeface="Calibri" pitchFamily="34" charset="0"/>
              </a:rPr>
              <a:t>Her bir Destek Eğitim Odası için ayrı </a:t>
            </a:r>
            <a:r>
              <a:rPr lang="tr-TR" altLang="tr-TR" sz="2000" dirty="0" smtClean="0">
                <a:solidFill>
                  <a:srgbClr val="FF0000"/>
                </a:solidFill>
                <a:ea typeface="MS PGothic" pitchFamily="34" charset="-128"/>
                <a:cs typeface="Helvetica" pitchFamily="34" charset="0"/>
                <a:sym typeface="Calibri" pitchFamily="34" charset="0"/>
              </a:rPr>
              <a:t>Kaymakamlık Olur’u </a:t>
            </a:r>
            <a:r>
              <a:rPr lang="tr-TR" altLang="tr-TR" sz="2000" dirty="0" smtClean="0">
                <a:solidFill>
                  <a:srgbClr val="3F7819"/>
                </a:solidFill>
                <a:ea typeface="MS PGothic" pitchFamily="34" charset="-128"/>
                <a:cs typeface="Helvetica" pitchFamily="34" charset="0"/>
                <a:sym typeface="Calibri" pitchFamily="34" charset="0"/>
              </a:rPr>
              <a:t>alınacaktır.</a:t>
            </a:r>
          </a:p>
          <a:p>
            <a:pPr marL="342900" indent="-342900" algn="just" eaLnBrk="1" hangingPunct="1">
              <a:buFont typeface="Wingdings" pitchFamily="2" charset="2"/>
              <a:buChar char="Ø"/>
              <a:defRPr/>
            </a:pPr>
            <a:r>
              <a:rPr lang="tr-TR" altLang="tr-TR" sz="2000" dirty="0" smtClean="0">
                <a:solidFill>
                  <a:srgbClr val="3F7819"/>
                </a:solidFill>
                <a:ea typeface="MS PGothic" pitchFamily="34" charset="-128"/>
                <a:cs typeface="Helvetica" pitchFamily="34" charset="0"/>
                <a:sym typeface="Calibri" pitchFamily="34" charset="0"/>
              </a:rPr>
              <a:t>Okul binasında destek eğitim odasının hangi bölümde açılacağı belirtilecektir.</a:t>
            </a:r>
            <a:endParaRPr lang="tr-TR" altLang="tr-TR" sz="2000" dirty="0">
              <a:solidFill>
                <a:srgbClr val="3F7819"/>
              </a:solidFill>
              <a:ea typeface="MS PGothic" pitchFamily="34" charset="-128"/>
              <a:cs typeface="Helvetica" pitchFamily="34" charset="0"/>
              <a:sym typeface="Calibri" pitchFamily="34" charset="0"/>
            </a:endParaRPr>
          </a:p>
          <a:p>
            <a:pPr marL="342900" indent="-342900" algn="just" eaLnBrk="1" hangingPunct="1">
              <a:buFont typeface="Wingdings" pitchFamily="2" charset="2"/>
              <a:buChar char="Ø"/>
              <a:defRPr/>
            </a:pPr>
            <a:r>
              <a:rPr lang="tr-TR" sz="2000" dirty="0">
                <a:solidFill>
                  <a:srgbClr val="2A5010"/>
                </a:solidFill>
                <a:cs typeface="Helvetica" pitchFamily="34" charset="0"/>
                <a:sym typeface="Calibri" pitchFamily="34" charset="0"/>
              </a:rPr>
              <a:t>Özel eğitim ihtiyacı olan öğrencilere yönelik okulun fizikî şartları, öğrenci sayıları, yetersizlik türleri ve yetenek alanları göz önünde bulundurularak </a:t>
            </a:r>
            <a:r>
              <a:rPr lang="tr-TR" sz="2000" b="1" dirty="0">
                <a:solidFill>
                  <a:srgbClr val="002060"/>
                </a:solidFill>
                <a:effectLst>
                  <a:outerShdw blurRad="38100" dist="38100" dir="2700000" algn="tl">
                    <a:srgbClr val="000000">
                      <a:alpha val="43137"/>
                    </a:srgbClr>
                  </a:outerShdw>
                </a:effectLst>
                <a:cs typeface="Helvetica" pitchFamily="34" charset="0"/>
                <a:sym typeface="Calibri" pitchFamily="34" charset="0"/>
              </a:rPr>
              <a:t>ayrı destek eğitim odaları </a:t>
            </a:r>
            <a:r>
              <a:rPr lang="tr-TR" sz="2000" dirty="0">
                <a:solidFill>
                  <a:srgbClr val="2A5010"/>
                </a:solidFill>
                <a:cs typeface="Helvetica" pitchFamily="34" charset="0"/>
                <a:sym typeface="Calibri" pitchFamily="34" charset="0"/>
              </a:rPr>
              <a:t>açılabilir</a:t>
            </a:r>
            <a:r>
              <a:rPr lang="tr-TR" sz="2000" dirty="0" smtClean="0">
                <a:solidFill>
                  <a:srgbClr val="2A5010"/>
                </a:solidFill>
                <a:cs typeface="Helvetica" pitchFamily="34" charset="0"/>
                <a:sym typeface="Calibri" pitchFamily="34" charset="0"/>
              </a:rPr>
              <a:t>.</a:t>
            </a:r>
            <a:endParaRPr lang="tr-TR" sz="2000" dirty="0">
              <a:solidFill>
                <a:srgbClr val="2A5010"/>
              </a:solidFill>
              <a:cs typeface="Helvetica" pitchFamily="34" charset="0"/>
              <a:sym typeface="Calibri" pitchFamily="34" charset="0"/>
            </a:endParaRPr>
          </a:p>
          <a:p>
            <a:pPr algn="just" eaLnBrk="1" hangingPunct="1">
              <a:defRPr/>
            </a:pPr>
            <a:endParaRPr lang="tr-TR" altLang="tr-TR" sz="2400" dirty="0" smtClean="0">
              <a:solidFill>
                <a:srgbClr val="3F7819"/>
              </a:solidFill>
              <a:ea typeface="MS PGothic" pitchFamily="34" charset="-128"/>
              <a:sym typeface="Calibri" pitchFamily="34" charset="0"/>
            </a:endParaRPr>
          </a:p>
        </p:txBody>
      </p:sp>
      <p:sp>
        <p:nvSpPr>
          <p:cNvPr id="12297" name="Slayt Numarası Yer Tutucusu 1">
            <a:extLst>
              <a:ext uri="{FF2B5EF4-FFF2-40B4-BE49-F238E27FC236}">
                <a16:creationId xmlns:a16="http://schemas.microsoft.com/office/drawing/2014/main" id="{4C99CD4B-5F0B-4123-BCFB-8585F2D04685}"/>
              </a:ext>
            </a:extLst>
          </p:cNvPr>
          <p:cNvSpPr>
            <a:spLocks noGrp="1"/>
          </p:cNvSpPr>
          <p:nvPr>
            <p:ph type="sldNum" sz="quarter" idx="12"/>
          </p:nvPr>
        </p:nvSpPr>
        <p:spPr bwMode="auto">
          <a:xfrm>
            <a:off x="11037888" y="752475"/>
            <a:ext cx="1154112" cy="109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575670EB-D4E4-471E-83C9-240613DC2681}" type="slidenum">
              <a:rPr lang="tr-TR" altLang="en-US">
                <a:solidFill>
                  <a:schemeClr val="accent1"/>
                </a:solidFill>
              </a:rPr>
              <a:pPr/>
              <a:t>6</a:t>
            </a:fld>
            <a:endParaRPr lang="tr-TR" altLang="en-US">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2.png">
            <a:extLst>
              <a:ext uri="{FF2B5EF4-FFF2-40B4-BE49-F238E27FC236}">
                <a16:creationId xmlns:a16="http://schemas.microsoft.com/office/drawing/2014/main" id="{4A7CFBE3-1CB8-4730-B427-BDA293891E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6400"/>
            <a:ext cx="10866438"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1 Başlık">
            <a:extLst>
              <a:ext uri="{FF2B5EF4-FFF2-40B4-BE49-F238E27FC236}">
                <a16:creationId xmlns:a16="http://schemas.microsoft.com/office/drawing/2014/main" id="{8498026B-C9C1-4328-B344-2CA2D9260618}"/>
              </a:ext>
            </a:extLst>
          </p:cNvPr>
          <p:cNvSpPr>
            <a:spLocks noGrp="1"/>
          </p:cNvSpPr>
          <p:nvPr>
            <p:ph type="title"/>
          </p:nvPr>
        </p:nvSpPr>
        <p:spPr>
          <a:xfrm>
            <a:off x="631825" y="434975"/>
            <a:ext cx="10355263" cy="1116013"/>
          </a:xfrm>
          <a:extLst>
            <a:ext uri="{91240B29-F687-4F45-9708-019B960494DF}">
              <a14:hiddenLine xmlns:a14="http://schemas.microsoft.com/office/drawing/2010/main" w="12700">
                <a:solidFill>
                  <a:srgbClr val="000000"/>
                </a:solidFill>
                <a:miter lim="0"/>
                <a:headEnd/>
                <a:tailEnd/>
              </a14:hiddenLine>
            </a:ext>
          </a:extLst>
        </p:spPr>
        <p:txBody>
          <a:bodyPr rtlCol="0" anchor="ctr">
            <a:noAutofit/>
          </a:bodyPr>
          <a:lstStyle/>
          <a:p>
            <a:pPr marL="342900" indent="-342900" eaLnBrk="1" fontAlgn="auto" hangingPunct="1">
              <a:spcAft>
                <a:spcPts val="0"/>
              </a:spcAft>
              <a:defRPr/>
            </a:pPr>
            <a:r>
              <a:rPr lang="tr-TR" sz="2800" b="1" dirty="0">
                <a:solidFill>
                  <a:schemeClr val="accent2">
                    <a:lumMod val="50000"/>
                  </a:schemeClr>
                </a:solidFill>
                <a:effectLst>
                  <a:glow>
                    <a:schemeClr val="accent1"/>
                  </a:glow>
                  <a:outerShdw blurRad="38100" dist="38100" dir="2700000" algn="tl">
                    <a:srgbClr val="000000">
                      <a:alpha val="43137"/>
                    </a:srgbClr>
                  </a:outerShdw>
                  <a:reflection stA="98000" endPos="0" dir="5400000" sy="-100000" algn="bl" rotWithShape="0"/>
                </a:effectLst>
              </a:rPr>
              <a:t/>
            </a:r>
            <a:br>
              <a:rPr lang="tr-TR" sz="2800" b="1" dirty="0">
                <a:solidFill>
                  <a:schemeClr val="accent2">
                    <a:lumMod val="50000"/>
                  </a:schemeClr>
                </a:solidFill>
                <a:effectLst>
                  <a:glow>
                    <a:schemeClr val="accent1"/>
                  </a:glow>
                  <a:outerShdw blurRad="38100" dist="38100" dir="2700000" algn="tl">
                    <a:srgbClr val="000000">
                      <a:alpha val="43137"/>
                    </a:srgbClr>
                  </a:outerShdw>
                  <a:reflection stA="98000" endPos="0" dir="5400000" sy="-100000" algn="bl" rotWithShape="0"/>
                </a:effectLst>
              </a:rPr>
            </a:br>
            <a:r>
              <a:rPr lang="tr-TR" sz="2800" b="1" dirty="0">
                <a:solidFill>
                  <a:srgbClr val="000000"/>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sym typeface="Calibri" panose="020F0502020204030204" pitchFamily="34" charset="0"/>
              </a:rPr>
              <a:t>Okulumuzda Destek Eğitim Odası Olarak Kullanılabilecek Ayrı Bir Dersliğimiz/Odamız Yok. Yine De Destek Eğitim Odası Açmak Zorunda Mıyız? </a:t>
            </a:r>
            <a:r>
              <a:rPr lang="tr-TR" sz="2800" b="1" dirty="0">
                <a:solidFill>
                  <a:schemeClr val="accent2">
                    <a:lumMod val="50000"/>
                  </a:schemeClr>
                </a:solidFill>
                <a:effectLst>
                  <a:glow>
                    <a:schemeClr val="accent1"/>
                  </a:glow>
                  <a:outerShdw blurRad="38100" dist="38100" dir="2700000" algn="tl">
                    <a:srgbClr val="000000">
                      <a:alpha val="43137"/>
                    </a:srgbClr>
                  </a:outerShdw>
                  <a:reflection stA="98000" endPos="0" dir="5400000" sy="-100000" algn="bl" rotWithShape="0"/>
                </a:effectLst>
              </a:rPr>
              <a:t/>
            </a:r>
            <a:br>
              <a:rPr lang="tr-TR" sz="2800" b="1" dirty="0">
                <a:solidFill>
                  <a:schemeClr val="accent2">
                    <a:lumMod val="50000"/>
                  </a:schemeClr>
                </a:solidFill>
                <a:effectLst>
                  <a:glow>
                    <a:schemeClr val="accent1"/>
                  </a:glow>
                  <a:outerShdw blurRad="38100" dist="38100" dir="2700000" algn="tl">
                    <a:srgbClr val="000000">
                      <a:alpha val="43137"/>
                    </a:srgbClr>
                  </a:outerShdw>
                  <a:reflection stA="98000" endPos="0" dir="5400000" sy="-100000" algn="bl" rotWithShape="0"/>
                </a:effectLst>
              </a:rPr>
            </a:br>
            <a:endParaRPr lang="tr-TR" sz="2800" b="1" dirty="0">
              <a:solidFill>
                <a:schemeClr val="accent2">
                  <a:lumMod val="50000"/>
                </a:schemeClr>
              </a:solidFill>
              <a:effectLst>
                <a:glow>
                  <a:schemeClr val="accent1"/>
                </a:glow>
                <a:outerShdw blurRad="38100" dist="38100" dir="2700000" algn="tl">
                  <a:srgbClr val="000000">
                    <a:alpha val="43137"/>
                  </a:srgbClr>
                </a:outerShdw>
                <a:reflection stA="98000" endPos="0" dir="5400000" sy="-100000" algn="bl" rotWithShape="0"/>
              </a:effectLst>
            </a:endParaRPr>
          </a:p>
        </p:txBody>
      </p:sp>
      <p:sp>
        <p:nvSpPr>
          <p:cNvPr id="3" name="2 İçerik Yer Tutucusu">
            <a:extLst>
              <a:ext uri="{FF2B5EF4-FFF2-40B4-BE49-F238E27FC236}">
                <a16:creationId xmlns:a16="http://schemas.microsoft.com/office/drawing/2014/main" id="{8564CB02-C9B1-4F4F-A16C-0570485C3CF3}"/>
              </a:ext>
            </a:extLst>
          </p:cNvPr>
          <p:cNvSpPr>
            <a:spLocks noGrp="1"/>
          </p:cNvSpPr>
          <p:nvPr>
            <p:ph sz="quarter" idx="13"/>
          </p:nvPr>
        </p:nvSpPr>
        <p:spPr>
          <a:xfrm>
            <a:off x="248575" y="1844675"/>
            <a:ext cx="10876625" cy="5307013"/>
          </a:xfrm>
        </p:spPr>
        <p:txBody>
          <a:bodyPr>
            <a:noAutofit/>
          </a:bodyPr>
          <a:lstStyle/>
          <a:p>
            <a:pPr marL="0" indent="0" eaLnBrk="1" hangingPunct="1">
              <a:buFont typeface="Wingdings 3" panose="05040102010807070707" pitchFamily="18" charset="2"/>
              <a:buNone/>
            </a:pPr>
            <a:r>
              <a:rPr lang="tr-TR" altLang="en-US" sz="2000" b="1" dirty="0">
                <a:solidFill>
                  <a:srgbClr val="3F7819"/>
                </a:solidFill>
                <a:effectLst>
                  <a:outerShdw blurRad="38100" dist="38100" dir="2700000" algn="tl">
                    <a:srgbClr val="C0C0C0"/>
                  </a:outerShdw>
                </a:effectLst>
                <a:cs typeface="Helvetica" panose="020B0604020202020204" pitchFamily="34" charset="0"/>
                <a:sym typeface="Calibri" panose="020F0502020204030204" pitchFamily="34" charset="0"/>
              </a:rPr>
              <a:t>Evet</a:t>
            </a:r>
            <a:r>
              <a:rPr lang="tr-TR" altLang="en-US" sz="2000" dirty="0">
                <a:solidFill>
                  <a:srgbClr val="3F7819"/>
                </a:solidFill>
                <a:cs typeface="Helvetica" panose="020B0604020202020204" pitchFamily="34" charset="0"/>
                <a:sym typeface="Calibri" panose="020F0502020204030204" pitchFamily="34" charset="0"/>
              </a:rPr>
              <a:t>. destek eğitim odası açmak için sadece bu amaçla kullanılacak bir oda/derslik olmasına gerek yoktur. Destek eğitim odası olarak kullanılabilecek ayrı bir oda/derslik olmasa da, destek eğitim odası açmak zorunludur. Önemli olan, </a:t>
            </a:r>
            <a:br>
              <a:rPr lang="tr-TR" altLang="en-US" sz="2000" dirty="0">
                <a:solidFill>
                  <a:srgbClr val="3F7819"/>
                </a:solidFill>
                <a:cs typeface="Helvetica" panose="020B0604020202020204" pitchFamily="34" charset="0"/>
                <a:sym typeface="Calibri" panose="020F0502020204030204" pitchFamily="34" charset="0"/>
              </a:rPr>
            </a:br>
            <a:endParaRPr lang="tr-TR" altLang="en-US" sz="2000" dirty="0">
              <a:solidFill>
                <a:srgbClr val="3F7819"/>
              </a:solidFill>
              <a:cs typeface="Helvetica" panose="020B0604020202020204" pitchFamily="34" charset="0"/>
              <a:sym typeface="Calibri" panose="020F0502020204030204" pitchFamily="34" charset="0"/>
            </a:endParaRPr>
          </a:p>
          <a:p>
            <a:pPr marL="0" indent="0" eaLnBrk="1" hangingPunct="1"/>
            <a:r>
              <a:rPr lang="tr-TR" altLang="en-US" sz="2000" b="1" dirty="0">
                <a:solidFill>
                  <a:srgbClr val="3F7819"/>
                </a:solidFill>
                <a:effectLst>
                  <a:outerShdw blurRad="38100" dist="38100" dir="2700000" algn="tl">
                    <a:srgbClr val="C0C0C0"/>
                  </a:outerShdw>
                </a:effectLst>
                <a:cs typeface="Helvetica" panose="020B0604020202020204" pitchFamily="34" charset="0"/>
                <a:sym typeface="Calibri" panose="020F0502020204030204" pitchFamily="34" charset="0"/>
              </a:rPr>
              <a:t>Eğitim-öğretime uygun fiziki koşullara sahip bir ortamın, </a:t>
            </a:r>
          </a:p>
          <a:p>
            <a:pPr marL="0" indent="0" eaLnBrk="1" hangingPunct="1"/>
            <a:r>
              <a:rPr lang="tr-TR" altLang="en-US" sz="2000" b="1" dirty="0">
                <a:solidFill>
                  <a:srgbClr val="3F7819"/>
                </a:solidFill>
                <a:effectLst>
                  <a:outerShdw blurRad="38100" dist="38100" dir="2700000" algn="tl">
                    <a:srgbClr val="C0C0C0"/>
                  </a:outerShdw>
                </a:effectLst>
                <a:cs typeface="Helvetica" panose="020B0604020202020204" pitchFamily="34" charset="0"/>
                <a:sym typeface="Calibri" panose="020F0502020204030204" pitchFamily="34" charset="0"/>
              </a:rPr>
              <a:t>İhtiyaç sahibi olan ve bireyselleştirilmiş eğitim planı (BEP) hazırlanmış bir öğrenci,</a:t>
            </a:r>
          </a:p>
          <a:p>
            <a:pPr marL="0" indent="0" eaLnBrk="1" hangingPunct="1"/>
            <a:r>
              <a:rPr lang="tr-TR" altLang="en-US" sz="2000" b="1" dirty="0">
                <a:solidFill>
                  <a:srgbClr val="3F7819"/>
                </a:solidFill>
                <a:effectLst>
                  <a:outerShdw blurRad="38100" dist="38100" dir="2700000" algn="tl">
                    <a:srgbClr val="C0C0C0"/>
                  </a:outerShdw>
                </a:effectLst>
                <a:cs typeface="Helvetica" panose="020B0604020202020204" pitchFamily="34" charset="0"/>
                <a:sym typeface="Calibri" panose="020F0502020204030204" pitchFamily="34" charset="0"/>
              </a:rPr>
              <a:t>Gönüllü bir öğretmenin olmasıdır. </a:t>
            </a:r>
          </a:p>
          <a:p>
            <a:pPr marL="0" indent="0" eaLnBrk="1" hangingPunct="1">
              <a:buFont typeface="Wingdings 3" panose="05040102010807070707" pitchFamily="18" charset="2"/>
              <a:buNone/>
            </a:pPr>
            <a:endParaRPr lang="tr-TR" altLang="en-US" sz="2000" dirty="0">
              <a:solidFill>
                <a:srgbClr val="3F7819"/>
              </a:solidFill>
              <a:cs typeface="Helvetica" panose="020B0604020202020204" pitchFamily="34" charset="0"/>
              <a:sym typeface="Calibri" panose="020F0502020204030204" pitchFamily="34" charset="0"/>
            </a:endParaRPr>
          </a:p>
          <a:p>
            <a:pPr marL="0" indent="0" eaLnBrk="1" hangingPunct="1">
              <a:buFont typeface="Wingdings 3" panose="05040102010807070707" pitchFamily="18" charset="2"/>
              <a:buNone/>
            </a:pPr>
            <a:r>
              <a:rPr lang="tr-TR" altLang="en-US" sz="2000" dirty="0">
                <a:solidFill>
                  <a:srgbClr val="2A5010"/>
                </a:solidFill>
              </a:rPr>
              <a:t>Fizikî şartları nedeniyle destek eğitim odası açılamayan okullarda il/ilçe millî eğitim müdürlüklerinin onayı doğrultusunda </a:t>
            </a:r>
            <a:r>
              <a:rPr lang="tr-TR" altLang="en-US" sz="2000" b="1" i="1" dirty="0">
                <a:solidFill>
                  <a:srgbClr val="2A5010"/>
                </a:solidFill>
                <a:effectLst>
                  <a:outerShdw blurRad="38100" dist="38100" dir="2700000" algn="tl">
                    <a:srgbClr val="C0C0C0"/>
                  </a:outerShdw>
                </a:effectLst>
              </a:rPr>
              <a:t>fen laboratuvarları, resim atölyeleri, müzik odaları, yönetici odaları, kütüphane, </a:t>
            </a:r>
            <a:r>
              <a:rPr lang="tr-TR" altLang="en-US" sz="2000" dirty="0">
                <a:solidFill>
                  <a:srgbClr val="2A5010"/>
                </a:solidFill>
              </a:rPr>
              <a:t>vb. uygun alanlar destek eğitim odası olarak kullanılabilir.</a:t>
            </a:r>
            <a:endParaRPr lang="tr-TR" altLang="tr-TR" sz="2000" dirty="0">
              <a:solidFill>
                <a:srgbClr val="2A5010"/>
              </a:solidFill>
              <a:ea typeface="MS PGothic" panose="020B0600070205080204" pitchFamily="34" charset="-128"/>
            </a:endParaRPr>
          </a:p>
          <a:p>
            <a:pPr marL="0" indent="0" eaLnBrk="1" hangingPunct="1"/>
            <a:endParaRPr lang="tr-TR" altLang="en-US" sz="2000" dirty="0">
              <a:solidFill>
                <a:srgbClr val="3F7819"/>
              </a:solidFill>
              <a:cs typeface="Helvetica" panose="020B0604020202020204" pitchFamily="34" charset="0"/>
              <a:sym typeface="Calibri" panose="020F0502020204030204" pitchFamily="34" charset="0"/>
            </a:endParaRPr>
          </a:p>
          <a:p>
            <a:pPr marL="0" indent="0" eaLnBrk="1" hangingPunct="1"/>
            <a:endParaRPr lang="tr-TR" altLang="en-US" sz="2000" dirty="0">
              <a:solidFill>
                <a:srgbClr val="3F7819"/>
              </a:solidFill>
            </a:endParaRPr>
          </a:p>
        </p:txBody>
      </p:sp>
      <p:sp>
        <p:nvSpPr>
          <p:cNvPr id="13317" name="Slayt Numarası Yer Tutucusu 4">
            <a:extLst>
              <a:ext uri="{FF2B5EF4-FFF2-40B4-BE49-F238E27FC236}">
                <a16:creationId xmlns:a16="http://schemas.microsoft.com/office/drawing/2014/main" id="{3FB320BC-0428-4F71-B92B-71BC0F4901AA}"/>
              </a:ext>
            </a:extLst>
          </p:cNvPr>
          <p:cNvSpPr>
            <a:spLocks noGrp="1"/>
          </p:cNvSpPr>
          <p:nvPr>
            <p:ph type="sldNum" sz="quarter" idx="12"/>
          </p:nvPr>
        </p:nvSpPr>
        <p:spPr bwMode="auto">
          <a:xfrm>
            <a:off x="11037888" y="752475"/>
            <a:ext cx="1154112" cy="109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3A99BDE3-B689-420E-BEF7-E2DAD5FC89D9}" type="slidenum">
              <a:rPr lang="tr-TR" altLang="en-US">
                <a:solidFill>
                  <a:schemeClr val="accent1"/>
                </a:solidFill>
              </a:rPr>
              <a:pPr/>
              <a:t>7</a:t>
            </a:fld>
            <a:endParaRPr lang="tr-TR" altLang="en-US">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2.png">
            <a:extLst>
              <a:ext uri="{FF2B5EF4-FFF2-40B4-BE49-F238E27FC236}">
                <a16:creationId xmlns:a16="http://schemas.microsoft.com/office/drawing/2014/main" id="{F9C186DE-0698-4BA6-8E2D-9AF58E35D4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63550"/>
            <a:ext cx="10866438"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4340" name="AutoShape 4">
            <a:extLst>
              <a:ext uri="{FF2B5EF4-FFF2-40B4-BE49-F238E27FC236}">
                <a16:creationId xmlns:a16="http://schemas.microsoft.com/office/drawing/2014/main" id="{E2FA89F5-E833-43C7-8065-90C6C1C66955}"/>
              </a:ext>
            </a:extLst>
          </p:cNvPr>
          <p:cNvSpPr>
            <a:spLocks/>
          </p:cNvSpPr>
          <p:nvPr/>
        </p:nvSpPr>
        <p:spPr bwMode="auto">
          <a:xfrm>
            <a:off x="695325" y="319088"/>
            <a:ext cx="9475788" cy="15081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p>
            <a:pPr marL="342900" indent="-342900" algn="ctr" eaLnBrk="1" hangingPunct="1">
              <a:defRPr/>
            </a:pPr>
            <a:r>
              <a:rPr lang="tr-TR" sz="4000" b="1">
                <a:solidFill>
                  <a:srgbClr val="000000"/>
                </a:solidFill>
                <a:effectLst>
                  <a:outerShdw blurRad="38100" dist="38100" dir="2700000" algn="tl">
                    <a:srgbClr val="C0C0C0"/>
                  </a:outerShdw>
                </a:effectLst>
                <a:latin typeface="Calibri" pitchFamily="34" charset="0"/>
                <a:cs typeface="Helvetica" pitchFamily="34" charset="0"/>
                <a:sym typeface="Calibri" pitchFamily="34" charset="0"/>
              </a:rPr>
              <a:t>Hangi Öğrencilerin Hangi Derslerden Ne Zaman Eğitim Alacağı Nasıl Belirlenir?</a:t>
            </a:r>
          </a:p>
        </p:txBody>
      </p:sp>
      <p:sp>
        <p:nvSpPr>
          <p:cNvPr id="17412" name="Dikdörtgen 1">
            <a:extLst>
              <a:ext uri="{FF2B5EF4-FFF2-40B4-BE49-F238E27FC236}">
                <a16:creationId xmlns:a16="http://schemas.microsoft.com/office/drawing/2014/main" id="{E356FCA6-1667-4CB8-AEFF-5B7EEEAA222B}"/>
              </a:ext>
            </a:extLst>
          </p:cNvPr>
          <p:cNvSpPr>
            <a:spLocks noChangeArrowheads="1"/>
          </p:cNvSpPr>
          <p:nvPr/>
        </p:nvSpPr>
        <p:spPr bwMode="auto">
          <a:xfrm>
            <a:off x="802902" y="1971675"/>
            <a:ext cx="89249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tr-TR" altLang="en-US" sz="2000" dirty="0">
                <a:solidFill>
                  <a:srgbClr val="3F7819"/>
                </a:solidFill>
                <a:cs typeface="Helvetica" panose="020B0604020202020204" pitchFamily="34" charset="0"/>
                <a:sym typeface="Calibri" panose="020F0502020204030204" pitchFamily="34" charset="0"/>
              </a:rPr>
              <a:t>Destek Eğitim Odasında eğitim alacak öğrencilerin, Öncelikle Rehberlik ve Araştırma Merkezlerince tanılanmış olması gerekir.  </a:t>
            </a:r>
          </a:p>
          <a:p>
            <a:pPr eaLnBrk="1" hangingPunct="1"/>
            <a:endParaRPr lang="tr-TR" altLang="en-US" sz="2000" b="1" i="1" dirty="0">
              <a:solidFill>
                <a:srgbClr val="3F7819"/>
              </a:solidFill>
              <a:cs typeface="Helvetica" panose="020B0604020202020204" pitchFamily="34" charset="0"/>
              <a:sym typeface="Calibri" panose="020F0502020204030204" pitchFamily="34" charset="0"/>
            </a:endParaRPr>
          </a:p>
          <a:p>
            <a:pPr eaLnBrk="1" hangingPunct="1"/>
            <a:r>
              <a:rPr lang="tr-TR" altLang="en-US" sz="2000" b="1" i="1" dirty="0">
                <a:solidFill>
                  <a:srgbClr val="3F7819"/>
                </a:solidFill>
                <a:cs typeface="Helvetica" panose="020B0604020202020204" pitchFamily="34" charset="0"/>
                <a:sym typeface="Calibri" panose="020F0502020204030204" pitchFamily="34" charset="0"/>
              </a:rPr>
              <a:t>Destek eğitim odasında eğitim alacak öğrenciler ile destek eğitim alacağı dersler</a:t>
            </a:r>
            <a:r>
              <a:rPr lang="tr-TR" altLang="en-US" sz="2000" b="1" i="1" dirty="0" smtClean="0">
                <a:solidFill>
                  <a:srgbClr val="3F7819"/>
                </a:solidFill>
                <a:cs typeface="Helvetica" panose="020B0604020202020204" pitchFamily="34" charset="0"/>
                <a:sym typeface="Calibri" panose="020F0502020204030204" pitchFamily="34" charset="0"/>
              </a:rPr>
              <a:t>,(hangi dersten haftalık kaç saat destek eğitimine ihtiyaç duyduğu) </a:t>
            </a:r>
            <a:r>
              <a:rPr lang="tr-TR" altLang="en-US" sz="2000" b="1" i="1" dirty="0">
                <a:solidFill>
                  <a:srgbClr val="002060"/>
                </a:solidFill>
                <a:cs typeface="Helvetica" panose="020B0604020202020204" pitchFamily="34" charset="0"/>
                <a:sym typeface="Calibri" panose="020F0502020204030204" pitchFamily="34" charset="0"/>
              </a:rPr>
              <a:t>BEP geliştirme biriminin önerileri doğrultusunda okul PDR hizmetleri yürütme komisyonunca </a:t>
            </a:r>
            <a:r>
              <a:rPr lang="tr-TR" altLang="en-US" sz="2000" b="1" i="1" dirty="0">
                <a:solidFill>
                  <a:srgbClr val="3F7819"/>
                </a:solidFill>
                <a:cs typeface="Helvetica" panose="020B0604020202020204" pitchFamily="34" charset="0"/>
                <a:sym typeface="Calibri" panose="020F0502020204030204" pitchFamily="34" charset="0"/>
              </a:rPr>
              <a:t>eğitim öğretim yılı başında belirlenir. </a:t>
            </a:r>
          </a:p>
          <a:p>
            <a:pPr eaLnBrk="1" hangingPunct="1"/>
            <a:endParaRPr lang="tr-TR" altLang="en-US" sz="2000" b="1" i="1" dirty="0">
              <a:solidFill>
                <a:srgbClr val="3F7819"/>
              </a:solidFill>
              <a:cs typeface="Helvetica" panose="020B0604020202020204" pitchFamily="34" charset="0"/>
              <a:sym typeface="Calibri" panose="020F0502020204030204" pitchFamily="34" charset="0"/>
            </a:endParaRPr>
          </a:p>
          <a:p>
            <a:pPr eaLnBrk="1" hangingPunct="1"/>
            <a:r>
              <a:rPr lang="tr-TR" altLang="en-US" sz="2000" b="1" i="1" dirty="0">
                <a:solidFill>
                  <a:srgbClr val="3F7819"/>
                </a:solidFill>
                <a:cs typeface="Helvetica" panose="020B0604020202020204" pitchFamily="34" charset="0"/>
                <a:sym typeface="Calibri" panose="020F0502020204030204" pitchFamily="34" charset="0"/>
              </a:rPr>
              <a:t>Ancak; ihtiyaç halinde söz konusu planlama eğitim öğretim yılı içerisinde revize edilebilir. Özel eğitim ihtiyacı olan her öğrencinin ihtiyacı doğrultusunda bu eğitimden yararlanması sağlanır. </a:t>
            </a:r>
            <a:endParaRPr lang="tr-TR" altLang="tr-TR" sz="2000" dirty="0">
              <a:solidFill>
                <a:srgbClr val="3F7819"/>
              </a:solidFill>
              <a:cs typeface="Helvetica" panose="020B0604020202020204" pitchFamily="34" charset="0"/>
              <a:sym typeface="Calibri" panose="020F0502020204030204" pitchFamily="34" charset="0"/>
            </a:endParaRPr>
          </a:p>
        </p:txBody>
      </p:sp>
      <p:sp>
        <p:nvSpPr>
          <p:cNvPr id="17413" name="Slayt Numarası Yer Tutucusu 1">
            <a:extLst>
              <a:ext uri="{FF2B5EF4-FFF2-40B4-BE49-F238E27FC236}">
                <a16:creationId xmlns:a16="http://schemas.microsoft.com/office/drawing/2014/main" id="{E073D532-F195-42F9-A47C-A2A8FEAFF4B4}"/>
              </a:ext>
            </a:extLst>
          </p:cNvPr>
          <p:cNvSpPr>
            <a:spLocks noGrp="1"/>
          </p:cNvSpPr>
          <p:nvPr>
            <p:ph type="sldNum" sz="quarter" idx="12"/>
          </p:nvPr>
        </p:nvSpPr>
        <p:spPr bwMode="auto">
          <a:xfrm>
            <a:off x="11037888" y="752475"/>
            <a:ext cx="1154112" cy="109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E5364D1E-9FF0-4DDF-A5D7-B0F2FCC48BE0}" type="slidenum">
              <a:rPr lang="tr-TR" altLang="en-US">
                <a:solidFill>
                  <a:schemeClr val="accent1"/>
                </a:solidFill>
              </a:rPr>
              <a:pPr/>
              <a:t>8</a:t>
            </a:fld>
            <a:endParaRPr lang="tr-TR" altLang="en-US">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2.png">
            <a:extLst>
              <a:ext uri="{FF2B5EF4-FFF2-40B4-BE49-F238E27FC236}">
                <a16:creationId xmlns:a16="http://schemas.microsoft.com/office/drawing/2014/main" id="{1C4E0F0F-5E6B-401F-8438-428815A64A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3075"/>
            <a:ext cx="10866438"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4340" name="AutoShape 4">
            <a:extLst>
              <a:ext uri="{FF2B5EF4-FFF2-40B4-BE49-F238E27FC236}">
                <a16:creationId xmlns:a16="http://schemas.microsoft.com/office/drawing/2014/main" id="{1914A138-596F-4F4A-8595-3DADAC827772}"/>
              </a:ext>
            </a:extLst>
          </p:cNvPr>
          <p:cNvSpPr>
            <a:spLocks/>
          </p:cNvSpPr>
          <p:nvPr/>
        </p:nvSpPr>
        <p:spPr bwMode="auto">
          <a:xfrm>
            <a:off x="595313" y="304800"/>
            <a:ext cx="9475787" cy="15081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p>
            <a:pPr marL="342900" indent="-342900" algn="ctr" eaLnBrk="1" hangingPunct="1">
              <a:defRPr/>
            </a:pPr>
            <a:r>
              <a:rPr lang="tr-TR" sz="4000" b="1">
                <a:solidFill>
                  <a:srgbClr val="000000"/>
                </a:solidFill>
                <a:effectLst>
                  <a:outerShdw blurRad="38100" dist="38100" dir="2700000" algn="tl">
                    <a:srgbClr val="C0C0C0"/>
                  </a:outerShdw>
                </a:effectLst>
                <a:latin typeface="Calibri" pitchFamily="34" charset="0"/>
                <a:cs typeface="Helvetica" pitchFamily="34" charset="0"/>
                <a:sym typeface="Calibri" pitchFamily="34" charset="0"/>
              </a:rPr>
              <a:t>Hangi Öğrencilerin Hangi Derslerden Ne Zaman Eğitim Alacağı Nasıl Belirlenir?</a:t>
            </a:r>
          </a:p>
        </p:txBody>
      </p:sp>
      <p:sp>
        <p:nvSpPr>
          <p:cNvPr id="14341" name="Dikdörtgen 1">
            <a:extLst>
              <a:ext uri="{FF2B5EF4-FFF2-40B4-BE49-F238E27FC236}">
                <a16:creationId xmlns:a16="http://schemas.microsoft.com/office/drawing/2014/main" id="{E23E5698-71E1-4113-877D-72A119D05405}"/>
              </a:ext>
            </a:extLst>
          </p:cNvPr>
          <p:cNvSpPr>
            <a:spLocks noChangeArrowheads="1"/>
          </p:cNvSpPr>
          <p:nvPr/>
        </p:nvSpPr>
        <p:spPr bwMode="auto">
          <a:xfrm>
            <a:off x="595313" y="2517775"/>
            <a:ext cx="927735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Char char="•"/>
            </a:pPr>
            <a:r>
              <a:rPr lang="tr-TR" altLang="en-US" sz="2000" b="1" i="1" dirty="0">
                <a:solidFill>
                  <a:srgbClr val="3F7819"/>
                </a:solidFill>
                <a:cs typeface="Helvetica" panose="020B0604020202020204" pitchFamily="34" charset="0"/>
                <a:sym typeface="Calibri" panose="020F0502020204030204" pitchFamily="34" charset="0"/>
              </a:rPr>
              <a:t>Destek eğitim odasında sunulacak hizmetler öğrencinin yararı gözetilerek uygun öğretmen sağlanması ve </a:t>
            </a:r>
            <a:r>
              <a:rPr lang="tr-TR" altLang="en-US" sz="2000" b="1" i="1" dirty="0">
                <a:solidFill>
                  <a:srgbClr val="002060"/>
                </a:solidFill>
                <a:effectLst>
                  <a:outerShdw blurRad="38100" dist="38100" dir="2700000" algn="tl">
                    <a:srgbClr val="C0C0C0"/>
                  </a:outerShdw>
                </a:effectLst>
                <a:cs typeface="Helvetica" panose="020B0604020202020204" pitchFamily="34" charset="0"/>
                <a:sym typeface="Calibri" panose="020F0502020204030204" pitchFamily="34" charset="0"/>
              </a:rPr>
              <a:t>velinin onayı ile okulun çalışma saatlerinde</a:t>
            </a:r>
            <a:r>
              <a:rPr lang="tr-TR" altLang="en-US" sz="2000" b="1" i="1" dirty="0">
                <a:solidFill>
                  <a:srgbClr val="3F7819"/>
                </a:solidFill>
                <a:cs typeface="Helvetica" panose="020B0604020202020204" pitchFamily="34" charset="0"/>
                <a:sym typeface="Calibri" panose="020F0502020204030204" pitchFamily="34" charset="0"/>
              </a:rPr>
              <a:t> </a:t>
            </a:r>
            <a:r>
              <a:rPr lang="tr-TR" altLang="en-US" sz="2000" b="1" i="1" dirty="0" smtClean="0">
                <a:solidFill>
                  <a:srgbClr val="3F7819"/>
                </a:solidFill>
                <a:cs typeface="Helvetica" panose="020B0604020202020204" pitchFamily="34" charset="0"/>
                <a:sym typeface="Calibri" panose="020F0502020204030204" pitchFamily="34" charset="0"/>
              </a:rPr>
              <a:t>veya dışında, ihtiyaç olması halinde hafta sonları da planlanabilir. </a:t>
            </a:r>
            <a:endParaRPr lang="tr-TR" altLang="en-US" sz="2000" b="1" i="1" dirty="0">
              <a:solidFill>
                <a:srgbClr val="3F7819"/>
              </a:solidFill>
              <a:cs typeface="Helvetica" panose="020B0604020202020204" pitchFamily="34" charset="0"/>
              <a:sym typeface="Calibri" panose="020F0502020204030204" pitchFamily="34" charset="0"/>
            </a:endParaRPr>
          </a:p>
          <a:p>
            <a:pPr eaLnBrk="1" hangingPunct="1">
              <a:buFont typeface="Arial" panose="020B0604020202020204" pitchFamily="34" charset="0"/>
              <a:buChar char="•"/>
            </a:pPr>
            <a:r>
              <a:rPr lang="tr-TR" altLang="en-US" sz="2000" b="1" i="1" dirty="0">
                <a:solidFill>
                  <a:srgbClr val="3F7819"/>
                </a:solidFill>
                <a:cs typeface="Helvetica" panose="020B0604020202020204" pitchFamily="34" charset="0"/>
                <a:sym typeface="Calibri" panose="020F0502020204030204" pitchFamily="34" charset="0"/>
              </a:rPr>
              <a:t>Destek eğitimi öğrencinin ders saati içinde veriliyor ise öğrencinin kayıtlı olduğu sınıfta </a:t>
            </a:r>
            <a:r>
              <a:rPr lang="tr-TR" altLang="en-US" sz="2000" b="1" i="1" dirty="0" smtClean="0">
                <a:solidFill>
                  <a:srgbClr val="3F7819"/>
                </a:solidFill>
                <a:cs typeface="Helvetica" panose="020B0604020202020204" pitchFamily="34" charset="0"/>
                <a:sym typeface="Calibri" panose="020F0502020204030204" pitchFamily="34" charset="0"/>
              </a:rPr>
              <a:t>destek eğitim aldığı derse  </a:t>
            </a:r>
            <a:r>
              <a:rPr lang="tr-TR" altLang="en-US" sz="2000" b="1" i="1" dirty="0" smtClean="0">
                <a:solidFill>
                  <a:srgbClr val="002060"/>
                </a:solidFill>
                <a:effectLst>
                  <a:outerShdw blurRad="38100" dist="38100" dir="2700000" algn="tl">
                    <a:srgbClr val="C0C0C0"/>
                  </a:outerShdw>
                </a:effectLst>
                <a:cs typeface="Helvetica" panose="020B0604020202020204" pitchFamily="34" charset="0"/>
                <a:sym typeface="Calibri" panose="020F0502020204030204" pitchFamily="34" charset="0"/>
              </a:rPr>
              <a:t> </a:t>
            </a:r>
            <a:r>
              <a:rPr lang="tr-TR" altLang="en-US" sz="2000" b="1" i="1" dirty="0">
                <a:solidFill>
                  <a:srgbClr val="002060"/>
                </a:solidFill>
                <a:effectLst>
                  <a:outerShdw blurRad="38100" dist="38100" dir="2700000" algn="tl">
                    <a:srgbClr val="C0C0C0"/>
                  </a:outerShdw>
                </a:effectLst>
                <a:cs typeface="Helvetica" panose="020B0604020202020204" pitchFamily="34" charset="0"/>
                <a:sym typeface="Calibri" panose="020F0502020204030204" pitchFamily="34" charset="0"/>
              </a:rPr>
              <a:t>ilişkin eğitim </a:t>
            </a:r>
            <a:r>
              <a:rPr lang="tr-TR" altLang="en-US" sz="2000" b="1" i="1" dirty="0">
                <a:solidFill>
                  <a:srgbClr val="3F7819"/>
                </a:solidFill>
                <a:cs typeface="Helvetica" panose="020B0604020202020204" pitchFamily="34" charset="0"/>
                <a:sym typeface="Calibri" panose="020F0502020204030204" pitchFamily="34" charset="0"/>
              </a:rPr>
              <a:t>verilir</a:t>
            </a:r>
            <a:r>
              <a:rPr lang="tr-TR" altLang="en-US" sz="2000" b="1" i="1" dirty="0" smtClean="0">
                <a:solidFill>
                  <a:srgbClr val="3F7819"/>
                </a:solidFill>
                <a:cs typeface="Helvetica" panose="020B0604020202020204" pitchFamily="34" charset="0"/>
                <a:sym typeface="Calibri" panose="020F0502020204030204" pitchFamily="34" charset="0"/>
              </a:rPr>
              <a:t>.(Örneğin, Matematik dersinden destek eğitimi alan bir öğrenciye yine bir matematik öğretmeni destek eğitimi verebilir.)</a:t>
            </a:r>
            <a:endParaRPr lang="tr-TR" altLang="en-US" sz="2000" b="1" i="1" dirty="0">
              <a:solidFill>
                <a:srgbClr val="3F7819"/>
              </a:solidFill>
              <a:cs typeface="Helvetica" panose="020B0604020202020204" pitchFamily="34" charset="0"/>
              <a:sym typeface="Calibri" panose="020F0502020204030204" pitchFamily="34" charset="0"/>
            </a:endParaRPr>
          </a:p>
          <a:p>
            <a:pPr eaLnBrk="1" hangingPunct="1">
              <a:buFont typeface="Arial" panose="020B0604020202020204" pitchFamily="34" charset="0"/>
              <a:buChar char="•"/>
            </a:pPr>
            <a:r>
              <a:rPr lang="tr-TR" altLang="en-US" sz="2000" b="1" i="1" dirty="0">
                <a:solidFill>
                  <a:srgbClr val="3F7819"/>
                </a:solidFill>
                <a:cs typeface="Helvetica" panose="020B0604020202020204" pitchFamily="34" charset="0"/>
                <a:sym typeface="Calibri" panose="020F0502020204030204" pitchFamily="34" charset="0"/>
              </a:rPr>
              <a:t>Derslerin belirlenmesinde, öğrencinin </a:t>
            </a:r>
            <a:r>
              <a:rPr lang="tr-TR" altLang="en-US" sz="2000" b="1" i="1" dirty="0">
                <a:solidFill>
                  <a:srgbClr val="002060"/>
                </a:solidFill>
                <a:effectLst>
                  <a:outerShdw blurRad="38100" dist="38100" dir="2700000" algn="tl">
                    <a:srgbClr val="C0C0C0"/>
                  </a:outerShdw>
                </a:effectLst>
                <a:cs typeface="Helvetica" panose="020B0604020202020204" pitchFamily="34" charset="0"/>
                <a:sym typeface="Calibri" panose="020F0502020204030204" pitchFamily="34" charset="0"/>
              </a:rPr>
              <a:t>öncelikli ihtiyaçları </a:t>
            </a:r>
            <a:r>
              <a:rPr lang="tr-TR" altLang="en-US" sz="2000" b="1" i="1" dirty="0">
                <a:solidFill>
                  <a:srgbClr val="3F7819"/>
                </a:solidFill>
                <a:cs typeface="Helvetica" panose="020B0604020202020204" pitchFamily="34" charset="0"/>
                <a:sym typeface="Calibri" panose="020F0502020204030204" pitchFamily="34" charset="0"/>
              </a:rPr>
              <a:t>göz önünde bulundurulur. </a:t>
            </a:r>
            <a:endParaRPr lang="tr-TR" altLang="tr-TR" sz="2000" dirty="0">
              <a:solidFill>
                <a:srgbClr val="3F7819"/>
              </a:solidFill>
              <a:cs typeface="Helvetica" panose="020B0604020202020204" pitchFamily="34" charset="0"/>
              <a:sym typeface="Calibri" panose="020F0502020204030204" pitchFamily="34" charset="0"/>
            </a:endParaRPr>
          </a:p>
          <a:p>
            <a:pPr eaLnBrk="1" hangingPunct="1"/>
            <a:endParaRPr lang="tr-TR" altLang="en-US" sz="2400" b="1" i="1" dirty="0">
              <a:solidFill>
                <a:srgbClr val="3F7819"/>
              </a:solidFill>
              <a:cs typeface="Helvetica" panose="020B0604020202020204" pitchFamily="34" charset="0"/>
              <a:sym typeface="Calibri" panose="020F0502020204030204" pitchFamily="34" charset="0"/>
            </a:endParaRPr>
          </a:p>
          <a:p>
            <a:pPr eaLnBrk="1" hangingPunct="1"/>
            <a:endParaRPr lang="tr-TR" altLang="tr-TR" sz="2400" dirty="0">
              <a:solidFill>
                <a:srgbClr val="3F7819"/>
              </a:solidFill>
              <a:cs typeface="Helvetica" panose="020B0604020202020204" pitchFamily="34" charset="0"/>
              <a:sym typeface="Calibri" panose="020F0502020204030204" pitchFamily="34" charset="0"/>
            </a:endParaRPr>
          </a:p>
        </p:txBody>
      </p:sp>
      <p:sp>
        <p:nvSpPr>
          <p:cNvPr id="18437" name="Slayt Numarası Yer Tutucusu 1">
            <a:extLst>
              <a:ext uri="{FF2B5EF4-FFF2-40B4-BE49-F238E27FC236}">
                <a16:creationId xmlns:a16="http://schemas.microsoft.com/office/drawing/2014/main" id="{E8A774D7-16DC-4E46-8DD8-808EBAB18F4E}"/>
              </a:ext>
            </a:extLst>
          </p:cNvPr>
          <p:cNvSpPr>
            <a:spLocks noGrp="1"/>
          </p:cNvSpPr>
          <p:nvPr>
            <p:ph type="sldNum" sz="quarter" idx="12"/>
          </p:nvPr>
        </p:nvSpPr>
        <p:spPr bwMode="auto">
          <a:xfrm>
            <a:off x="11037888" y="752475"/>
            <a:ext cx="1154112" cy="109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34A96EA4-8A81-434E-9F93-444FDE91545F}" type="slidenum">
              <a:rPr lang="tr-TR" altLang="en-US">
                <a:solidFill>
                  <a:schemeClr val="accent1"/>
                </a:solidFill>
              </a:rPr>
              <a:pPr/>
              <a:t>9</a:t>
            </a:fld>
            <a:endParaRPr lang="tr-TR" altLang="en-US">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1990</TotalTime>
  <Words>1588</Words>
  <Application>Microsoft Office PowerPoint</Application>
  <PresentationFormat>Geniş ekran</PresentationFormat>
  <Paragraphs>212</Paragraphs>
  <Slides>38</Slides>
  <Notes>3</Notes>
  <HiddenSlides>0</HiddenSlides>
  <MMClips>0</MMClips>
  <ScaleCrop>false</ScaleCrop>
  <HeadingPairs>
    <vt:vector size="6" baseType="variant">
      <vt:variant>
        <vt:lpstr>Kullanılan Yazı Tipleri</vt:lpstr>
      </vt:variant>
      <vt:variant>
        <vt:i4>16</vt:i4>
      </vt:variant>
      <vt:variant>
        <vt:lpstr>Tema</vt:lpstr>
      </vt:variant>
      <vt:variant>
        <vt:i4>1</vt:i4>
      </vt:variant>
      <vt:variant>
        <vt:lpstr>Slayt Başlıkları</vt:lpstr>
      </vt:variant>
      <vt:variant>
        <vt:i4>38</vt:i4>
      </vt:variant>
    </vt:vector>
  </HeadingPairs>
  <TitlesOfParts>
    <vt:vector size="55" baseType="lpstr">
      <vt:lpstr>微软雅黑</vt:lpstr>
      <vt:lpstr>MS PGothic</vt:lpstr>
      <vt:lpstr>Arial</vt:lpstr>
      <vt:lpstr>Arial Black</vt:lpstr>
      <vt:lpstr>Arial Narrow</vt:lpstr>
      <vt:lpstr>Britannic Bold</vt:lpstr>
      <vt:lpstr>Calibri</vt:lpstr>
      <vt:lpstr>Comic Sans MS</vt:lpstr>
      <vt:lpstr>Georgia</vt:lpstr>
      <vt:lpstr>Helvetica</vt:lpstr>
      <vt:lpstr>Times New Roman</vt:lpstr>
      <vt:lpstr>Trebuchet MS</vt:lpstr>
      <vt:lpstr>Verdana</vt:lpstr>
      <vt:lpstr>Wingdings</vt:lpstr>
      <vt:lpstr>Wingdings 3</vt:lpstr>
      <vt:lpstr>ヒラギノ明朝 Pro W3</vt:lpstr>
      <vt:lpstr>Yüzeyler</vt:lpstr>
      <vt:lpstr>PowerPoint Sunusu</vt:lpstr>
      <vt:lpstr>Destek Eğitim Odası nedir?</vt:lpstr>
      <vt:lpstr>RAM (YÖNLENDİRME) RAPORU ÖRNEĞİ:</vt:lpstr>
      <vt:lpstr>Destek Eğitim Odası Açmak Zorunlu Mudur? </vt:lpstr>
      <vt:lpstr>PowerPoint Sunusu</vt:lpstr>
      <vt:lpstr>PowerPoint Sunusu</vt:lpstr>
      <vt:lpstr> Okulumuzda Destek Eğitim Odası Olarak Kullanılabilecek Ayrı Bir Dersliğimiz/Odamız Yok. Yine De Destek Eğitim Odası Açmak Zorunda Mıyız?  </vt:lpstr>
      <vt:lpstr>PowerPoint Sunusu</vt:lpstr>
      <vt:lpstr>PowerPoint Sunusu</vt:lpstr>
      <vt:lpstr>PowerPoint Sunusu</vt:lpstr>
      <vt:lpstr>  Destek Eğitim Odası açılan okullarda öğrencilerin eğitim ihtiyaçlarına göre,   Özel Eğitim Öğretmenleri Sınıf Öğretmenleri  Alan/Branş Öğretmenleri Okul Öncesi Öğretmenleri görevlendirilebilir.   ** Okul müdürü ve müdür yardımcıları destek eğitim odalarında görevlendirilmez.   Destek Eğitim Odasına öncelikle okulun öğretmenlerinden olmak üzere diğer okul ve kurumlardaki öğretmenler de görevlendirilebilir.  </vt:lpstr>
      <vt:lpstr>PowerPoint Sunusu</vt:lpstr>
      <vt:lpstr>PowerPoint Sunusu</vt:lpstr>
      <vt:lpstr>PowerPoint Sunusu</vt:lpstr>
      <vt:lpstr>PowerPoint Sunusu</vt:lpstr>
      <vt:lpstr>PowerPoint Sunusu</vt:lpstr>
      <vt:lpstr>PowerPoint Sunusu</vt:lpstr>
      <vt:lpstr>PowerPoint Sunusu</vt:lpstr>
      <vt:lpstr> Evet yapılabilir.   Destek eğitim BEP geliştirme biriminin planlaması doğrultusunda okulun ders saatleri içinde veya dışında ihtiyaç halinde haftasonu da planlanabilir. Öğrenciye ders saatleri içinde eğitim verilecekse destek eğitim alması planlanan dersin saatinde o derse ilişkin eğitim verilir.(Özel Eğitim Hizmetleri Yönetmeliği madde 25/1-d)</vt:lpstr>
      <vt:lpstr>PowerPoint Sunusu</vt:lpstr>
      <vt:lpstr>PowerPoint Sunusu</vt:lpstr>
      <vt:lpstr>DOSYALAMA NASIL YAPILIR?  (Örnektir.)</vt:lpstr>
      <vt:lpstr>BEP DOSYASI ÖRNEK FORMAT:</vt:lpstr>
      <vt:lpstr>PowerPoint Sunusu</vt:lpstr>
      <vt:lpstr>PowerPoint Sunusu</vt:lpstr>
      <vt:lpstr>PowerPoint Sunusu</vt:lpstr>
      <vt:lpstr>PowerPoint Sunusu</vt:lpstr>
      <vt:lpstr>PowerPoint Sunusu</vt:lpstr>
      <vt:lpstr>PowerPoint Sunusu</vt:lpstr>
      <vt:lpstr>Evde Eğitim Hizmetinden Kimler Yararlanabilir? </vt:lpstr>
      <vt:lpstr> </vt:lpstr>
      <vt:lpstr>PowerPoint Sunusu</vt:lpstr>
      <vt:lpstr>Öğrencinin Evde Eğitim Hizmetinden Yararlanmasına Nasıl Karar Verilir? </vt:lpstr>
      <vt:lpstr>Evde Eğitim Hizmeti Sunmak Üzere Kimler Görevlendirilir? </vt:lpstr>
      <vt:lpstr>Evde Eğitim Hizmeti Alan Öğrencilerin Programı Nasıl Hazırlanır? </vt:lpstr>
      <vt:lpstr>PowerPoint Sunusu</vt:lpstr>
      <vt:lpstr>KAYNAKÇA :</vt:lpstr>
      <vt:lpstr>PowerPoint Sunusu</vt:lpstr>
    </vt:vector>
  </TitlesOfParts>
  <Company>SilentAll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Destek Eğitim Odası Nedir? Sunu</dc:title>
  <dc:subject>Destek Eğitim Odası Nedir? Sunu</dc:subject>
  <dc:creator>www.sosyaldeyince.com</dc:creator>
  <cp:keywords>Destek Eğitim Odası Nedir? Sunu</cp:keywords>
  <dc:description>Destek Eğitim Odası Nedir? Sunu</dc:description>
  <cp:lastModifiedBy>MEB</cp:lastModifiedBy>
  <cp:revision>210</cp:revision>
  <cp:lastPrinted>2024-01-22T11:46:03Z</cp:lastPrinted>
  <dcterms:created xsi:type="dcterms:W3CDTF">2015-11-02T12:20:36Z</dcterms:created>
  <dcterms:modified xsi:type="dcterms:W3CDTF">2024-02-08T06:40:14Z</dcterms:modified>
  <cp:category>Destek Eğitim Odası Nedir? Sunu</cp:category>
</cp:coreProperties>
</file>