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518" r:id="rId2"/>
    <p:sldId id="474" r:id="rId3"/>
    <p:sldId id="552" r:id="rId4"/>
    <p:sldId id="554" r:id="rId5"/>
    <p:sldId id="553" r:id="rId6"/>
    <p:sldId id="519" r:id="rId7"/>
    <p:sldId id="520" r:id="rId8"/>
    <p:sldId id="564" r:id="rId9"/>
    <p:sldId id="521" r:id="rId10"/>
    <p:sldId id="522" r:id="rId11"/>
    <p:sldId id="526" r:id="rId12"/>
    <p:sldId id="525" r:id="rId13"/>
    <p:sldId id="571" r:id="rId14"/>
    <p:sldId id="524" r:id="rId15"/>
    <p:sldId id="523" r:id="rId16"/>
    <p:sldId id="528" r:id="rId17"/>
    <p:sldId id="572" r:id="rId18"/>
    <p:sldId id="527" r:id="rId19"/>
    <p:sldId id="532" r:id="rId20"/>
    <p:sldId id="573" r:id="rId21"/>
    <p:sldId id="533" r:id="rId22"/>
    <p:sldId id="535" r:id="rId23"/>
    <p:sldId id="538" r:id="rId24"/>
    <p:sldId id="534" r:id="rId25"/>
    <p:sldId id="537" r:id="rId26"/>
    <p:sldId id="540" r:id="rId27"/>
    <p:sldId id="539" r:id="rId28"/>
    <p:sldId id="542" r:id="rId29"/>
    <p:sldId id="541" r:id="rId30"/>
    <p:sldId id="543" r:id="rId31"/>
    <p:sldId id="544" r:id="rId32"/>
    <p:sldId id="574" r:id="rId33"/>
    <p:sldId id="545" r:id="rId34"/>
    <p:sldId id="575" r:id="rId35"/>
    <p:sldId id="536" r:id="rId36"/>
    <p:sldId id="546" r:id="rId37"/>
    <p:sldId id="547" r:id="rId38"/>
    <p:sldId id="548" r:id="rId39"/>
    <p:sldId id="549" r:id="rId40"/>
    <p:sldId id="551" r:id="rId41"/>
    <p:sldId id="550" r:id="rId42"/>
    <p:sldId id="566" r:id="rId43"/>
    <p:sldId id="567" r:id="rId44"/>
    <p:sldId id="576" r:id="rId45"/>
    <p:sldId id="565" r:id="rId46"/>
    <p:sldId id="562" r:id="rId47"/>
    <p:sldId id="563" r:id="rId48"/>
    <p:sldId id="561" r:id="rId49"/>
    <p:sldId id="560" r:id="rId50"/>
    <p:sldId id="559" r:id="rId51"/>
    <p:sldId id="558" r:id="rId52"/>
    <p:sldId id="557" r:id="rId53"/>
    <p:sldId id="556" r:id="rId54"/>
    <p:sldId id="555" r:id="rId55"/>
    <p:sldId id="568" r:id="rId56"/>
    <p:sldId id="570" r:id="rId57"/>
    <p:sldId id="569" r:id="rId58"/>
    <p:sldId id="510" r:id="rId59"/>
  </p:sldIdLst>
  <p:sldSz cx="12192000" cy="6858000"/>
  <p:notesSz cx="4572000" cy="67945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uSina" initials="A" lastIdx="0" clrIdx="0">
    <p:extLst>
      <p:ext uri="{19B8F6BF-5375-455C-9EA6-DF929625EA0E}">
        <p15:presenceInfo xmlns:p15="http://schemas.microsoft.com/office/powerpoint/2012/main" userId="AbuSi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F48018"/>
    <a:srgbClr val="F39C12"/>
    <a:srgbClr val="00CCFF"/>
    <a:srgbClr val="144990"/>
    <a:srgbClr val="071A33"/>
    <a:srgbClr val="0E3466"/>
    <a:srgbClr val="BA7609"/>
    <a:srgbClr val="F8C471"/>
    <a:srgbClr val="0513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51" autoAdjust="0"/>
    <p:restoredTop sz="96433" autoAdjust="0"/>
  </p:normalViewPr>
  <p:slideViewPr>
    <p:cSldViewPr snapToGrid="0">
      <p:cViewPr varScale="1">
        <p:scale>
          <a:sx n="85" d="100"/>
          <a:sy n="85" d="100"/>
        </p:scale>
        <p:origin x="48" y="60"/>
      </p:cViewPr>
      <p:guideLst>
        <p:guide orient="horz" pos="2160"/>
        <p:guide pos="3840"/>
      </p:guideLst>
    </p:cSldViewPr>
  </p:slideViewPr>
  <p:notesTextViewPr>
    <p:cViewPr>
      <p:scale>
        <a:sx n="3" d="2"/>
        <a:sy n="3" d="2"/>
      </p:scale>
      <p:origin x="0" y="0"/>
    </p:cViewPr>
  </p:notesTextViewPr>
  <p:sorterViewPr>
    <p:cViewPr>
      <p:scale>
        <a:sx n="60" d="100"/>
        <a:sy n="60" d="100"/>
      </p:scale>
      <p:origin x="0" y="-924"/>
    </p:cViewPr>
  </p:sorterViewPr>
  <p:notesViewPr>
    <p:cSldViewPr snapToGrid="0">
      <p:cViewPr varScale="1">
        <p:scale>
          <a:sx n="86" d="100"/>
          <a:sy n="86" d="100"/>
        </p:scale>
        <p:origin x="2904" y="5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981200" cy="340905"/>
          </a:xfrm>
          <a:prstGeom prst="rect">
            <a:avLst/>
          </a:prstGeom>
        </p:spPr>
        <p:txBody>
          <a:bodyPr vert="horz" lIns="64950" tIns="32475" rIns="64950" bIns="32475" rtlCol="0"/>
          <a:lstStyle>
            <a:lvl1pPr algn="l">
              <a:defRPr sz="900"/>
            </a:lvl1pPr>
          </a:lstStyle>
          <a:p>
            <a:endParaRPr lang="id-ID"/>
          </a:p>
        </p:txBody>
      </p:sp>
      <p:sp>
        <p:nvSpPr>
          <p:cNvPr id="3" name="Date Placeholder 2"/>
          <p:cNvSpPr>
            <a:spLocks noGrp="1"/>
          </p:cNvSpPr>
          <p:nvPr>
            <p:ph type="dt" sz="quarter" idx="1"/>
          </p:nvPr>
        </p:nvSpPr>
        <p:spPr>
          <a:xfrm>
            <a:off x="2589742" y="0"/>
            <a:ext cx="1981200" cy="340905"/>
          </a:xfrm>
          <a:prstGeom prst="rect">
            <a:avLst/>
          </a:prstGeom>
        </p:spPr>
        <p:txBody>
          <a:bodyPr vert="horz" lIns="64950" tIns="32475" rIns="64950" bIns="32475" rtlCol="0"/>
          <a:lstStyle>
            <a:lvl1pPr algn="r">
              <a:defRPr sz="900"/>
            </a:lvl1pPr>
          </a:lstStyle>
          <a:p>
            <a:fld id="{6ADC24EA-8346-4C8B-943C-AD383301A03D}" type="datetimeFigureOut">
              <a:rPr lang="id-ID" smtClean="0"/>
              <a:t>25/10/2018</a:t>
            </a:fld>
            <a:endParaRPr lang="id-ID"/>
          </a:p>
        </p:txBody>
      </p:sp>
      <p:sp>
        <p:nvSpPr>
          <p:cNvPr id="4" name="Footer Placeholder 3"/>
          <p:cNvSpPr>
            <a:spLocks noGrp="1"/>
          </p:cNvSpPr>
          <p:nvPr>
            <p:ph type="ftr" sz="quarter" idx="2"/>
          </p:nvPr>
        </p:nvSpPr>
        <p:spPr>
          <a:xfrm>
            <a:off x="0" y="6453596"/>
            <a:ext cx="1981200" cy="340904"/>
          </a:xfrm>
          <a:prstGeom prst="rect">
            <a:avLst/>
          </a:prstGeom>
        </p:spPr>
        <p:txBody>
          <a:bodyPr vert="horz" lIns="64950" tIns="32475" rIns="64950" bIns="32475" rtlCol="0" anchor="b"/>
          <a:lstStyle>
            <a:lvl1pPr algn="l">
              <a:defRPr sz="900"/>
            </a:lvl1pPr>
          </a:lstStyle>
          <a:p>
            <a:endParaRPr lang="id-ID"/>
          </a:p>
        </p:txBody>
      </p:sp>
      <p:sp>
        <p:nvSpPr>
          <p:cNvPr id="5" name="Slide Number Placeholder 4"/>
          <p:cNvSpPr>
            <a:spLocks noGrp="1"/>
          </p:cNvSpPr>
          <p:nvPr>
            <p:ph type="sldNum" sz="quarter" idx="3"/>
          </p:nvPr>
        </p:nvSpPr>
        <p:spPr>
          <a:xfrm>
            <a:off x="2589742" y="6453596"/>
            <a:ext cx="1981200" cy="340904"/>
          </a:xfrm>
          <a:prstGeom prst="rect">
            <a:avLst/>
          </a:prstGeom>
        </p:spPr>
        <p:txBody>
          <a:bodyPr vert="horz" lIns="64950" tIns="32475" rIns="64950" bIns="32475" rtlCol="0" anchor="b"/>
          <a:lstStyle>
            <a:lvl1pPr algn="r">
              <a:defRPr sz="900"/>
            </a:lvl1pPr>
          </a:lstStyle>
          <a:p>
            <a:fld id="{4ECE71F5-2935-4BFA-B369-9FA3FAF55664}" type="slidenum">
              <a:rPr lang="id-ID" smtClean="0"/>
              <a:t>‹#›</a:t>
            </a:fld>
            <a:endParaRPr lang="id-ID"/>
          </a:p>
        </p:txBody>
      </p:sp>
    </p:spTree>
    <p:extLst>
      <p:ext uri="{BB962C8B-B14F-4D97-AF65-F5344CB8AC3E}">
        <p14:creationId xmlns:p14="http://schemas.microsoft.com/office/powerpoint/2010/main" val="2695029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981200" cy="340905"/>
          </a:xfrm>
          <a:prstGeom prst="rect">
            <a:avLst/>
          </a:prstGeom>
        </p:spPr>
        <p:txBody>
          <a:bodyPr vert="horz" lIns="64950" tIns="32475" rIns="64950" bIns="32475" rtlCol="0"/>
          <a:lstStyle>
            <a:lvl1pPr algn="l">
              <a:defRPr sz="900"/>
            </a:lvl1pPr>
          </a:lstStyle>
          <a:p>
            <a:endParaRPr lang="id-ID"/>
          </a:p>
        </p:txBody>
      </p:sp>
      <p:sp>
        <p:nvSpPr>
          <p:cNvPr id="3" name="Date Placeholder 2"/>
          <p:cNvSpPr>
            <a:spLocks noGrp="1"/>
          </p:cNvSpPr>
          <p:nvPr>
            <p:ph type="dt" idx="1"/>
          </p:nvPr>
        </p:nvSpPr>
        <p:spPr>
          <a:xfrm>
            <a:off x="2589742" y="0"/>
            <a:ext cx="1981200" cy="340905"/>
          </a:xfrm>
          <a:prstGeom prst="rect">
            <a:avLst/>
          </a:prstGeom>
        </p:spPr>
        <p:txBody>
          <a:bodyPr vert="horz" lIns="64950" tIns="32475" rIns="64950" bIns="32475" rtlCol="0"/>
          <a:lstStyle>
            <a:lvl1pPr algn="r">
              <a:defRPr sz="900"/>
            </a:lvl1pPr>
          </a:lstStyle>
          <a:p>
            <a:fld id="{928D06E5-932C-4F36-8614-8789767FBCD2}" type="datetimeFigureOut">
              <a:rPr lang="id-ID" smtClean="0"/>
              <a:t>25/10/2018</a:t>
            </a:fld>
            <a:endParaRPr lang="id-ID"/>
          </a:p>
        </p:txBody>
      </p:sp>
      <p:sp>
        <p:nvSpPr>
          <p:cNvPr id="4" name="Slide Image Placeholder 3"/>
          <p:cNvSpPr>
            <a:spLocks noGrp="1" noRot="1" noChangeAspect="1"/>
          </p:cNvSpPr>
          <p:nvPr>
            <p:ph type="sldImg" idx="2"/>
          </p:nvPr>
        </p:nvSpPr>
        <p:spPr>
          <a:xfrm>
            <a:off x="249238" y="849313"/>
            <a:ext cx="4073525" cy="2292350"/>
          </a:xfrm>
          <a:prstGeom prst="rect">
            <a:avLst/>
          </a:prstGeom>
          <a:noFill/>
          <a:ln w="12700">
            <a:solidFill>
              <a:prstClr val="black"/>
            </a:solidFill>
          </a:ln>
        </p:spPr>
        <p:txBody>
          <a:bodyPr vert="horz" lIns="64950" tIns="32475" rIns="64950" bIns="32475" rtlCol="0" anchor="ctr"/>
          <a:lstStyle/>
          <a:p>
            <a:endParaRPr lang="id-ID"/>
          </a:p>
        </p:txBody>
      </p:sp>
      <p:sp>
        <p:nvSpPr>
          <p:cNvPr id="5" name="Notes Placeholder 4"/>
          <p:cNvSpPr>
            <a:spLocks noGrp="1"/>
          </p:cNvSpPr>
          <p:nvPr>
            <p:ph type="body" sz="quarter" idx="3"/>
          </p:nvPr>
        </p:nvSpPr>
        <p:spPr>
          <a:xfrm>
            <a:off x="457200" y="3269853"/>
            <a:ext cx="3657600" cy="2675334"/>
          </a:xfrm>
          <a:prstGeom prst="rect">
            <a:avLst/>
          </a:prstGeom>
        </p:spPr>
        <p:txBody>
          <a:bodyPr vert="horz" lIns="64950" tIns="32475" rIns="64950" bIns="3247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6453596"/>
            <a:ext cx="1981200" cy="340904"/>
          </a:xfrm>
          <a:prstGeom prst="rect">
            <a:avLst/>
          </a:prstGeom>
        </p:spPr>
        <p:txBody>
          <a:bodyPr vert="horz" lIns="64950" tIns="32475" rIns="64950" bIns="32475" rtlCol="0" anchor="b"/>
          <a:lstStyle>
            <a:lvl1pPr algn="l">
              <a:defRPr sz="900"/>
            </a:lvl1pPr>
          </a:lstStyle>
          <a:p>
            <a:endParaRPr lang="id-ID"/>
          </a:p>
        </p:txBody>
      </p:sp>
      <p:sp>
        <p:nvSpPr>
          <p:cNvPr id="7" name="Slide Number Placeholder 6"/>
          <p:cNvSpPr>
            <a:spLocks noGrp="1"/>
          </p:cNvSpPr>
          <p:nvPr>
            <p:ph type="sldNum" sz="quarter" idx="5"/>
          </p:nvPr>
        </p:nvSpPr>
        <p:spPr>
          <a:xfrm>
            <a:off x="2589742" y="6453596"/>
            <a:ext cx="1981200" cy="340904"/>
          </a:xfrm>
          <a:prstGeom prst="rect">
            <a:avLst/>
          </a:prstGeom>
        </p:spPr>
        <p:txBody>
          <a:bodyPr vert="horz" lIns="64950" tIns="32475" rIns="64950" bIns="32475" rtlCol="0" anchor="b"/>
          <a:lstStyle>
            <a:lvl1pPr algn="r">
              <a:defRPr sz="900"/>
            </a:lvl1pPr>
          </a:lstStyle>
          <a:p>
            <a:fld id="{55C38DD1-33AA-4996-977A-42B26A155BBE}" type="slidenum">
              <a:rPr lang="id-ID" smtClean="0"/>
              <a:t>‹#›</a:t>
            </a:fld>
            <a:endParaRPr lang="id-ID"/>
          </a:p>
        </p:txBody>
      </p:sp>
    </p:spTree>
    <p:extLst>
      <p:ext uri="{BB962C8B-B14F-4D97-AF65-F5344CB8AC3E}">
        <p14:creationId xmlns:p14="http://schemas.microsoft.com/office/powerpoint/2010/main" val="1305931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948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8_Title Slide">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1450174" y="2284944"/>
            <a:ext cx="1697846" cy="1697847"/>
          </a:xfrm>
          <a:prstGeom prst="rect">
            <a:avLst/>
          </a:prstGeom>
        </p:spPr>
        <p:txBody>
          <a:bodyPr>
            <a:normAutofit/>
          </a:bodyPr>
          <a:lstStyle>
            <a:lvl1pPr>
              <a:defRPr sz="1600">
                <a:solidFill>
                  <a:schemeClr val="accent2"/>
                </a:solidFill>
              </a:defRPr>
            </a:lvl1pPr>
          </a:lstStyle>
          <a:p>
            <a:endParaRPr lang="id-ID" dirty="0"/>
          </a:p>
        </p:txBody>
      </p:sp>
      <p:sp>
        <p:nvSpPr>
          <p:cNvPr id="8" name="Picture Placeholder 3"/>
          <p:cNvSpPr>
            <a:spLocks noGrp="1"/>
          </p:cNvSpPr>
          <p:nvPr>
            <p:ph type="pic" sz="quarter" idx="11"/>
          </p:nvPr>
        </p:nvSpPr>
        <p:spPr>
          <a:xfrm>
            <a:off x="3971864" y="2284944"/>
            <a:ext cx="1697846" cy="1697847"/>
          </a:xfrm>
          <a:prstGeom prst="rect">
            <a:avLst/>
          </a:prstGeom>
        </p:spPr>
        <p:txBody>
          <a:bodyPr>
            <a:normAutofit/>
          </a:bodyPr>
          <a:lstStyle>
            <a:lvl1pPr>
              <a:defRPr sz="1600">
                <a:solidFill>
                  <a:schemeClr val="accent2"/>
                </a:solidFill>
              </a:defRPr>
            </a:lvl1pPr>
          </a:lstStyle>
          <a:p>
            <a:endParaRPr lang="id-ID" dirty="0"/>
          </a:p>
        </p:txBody>
      </p:sp>
      <p:sp>
        <p:nvSpPr>
          <p:cNvPr id="9" name="Picture Placeholder 3"/>
          <p:cNvSpPr>
            <a:spLocks noGrp="1"/>
          </p:cNvSpPr>
          <p:nvPr>
            <p:ph type="pic" sz="quarter" idx="12"/>
          </p:nvPr>
        </p:nvSpPr>
        <p:spPr>
          <a:xfrm>
            <a:off x="6508785" y="2284944"/>
            <a:ext cx="1697846" cy="1697847"/>
          </a:xfrm>
          <a:prstGeom prst="rect">
            <a:avLst/>
          </a:prstGeom>
        </p:spPr>
        <p:txBody>
          <a:bodyPr>
            <a:normAutofit/>
          </a:bodyPr>
          <a:lstStyle>
            <a:lvl1pPr>
              <a:defRPr sz="1600">
                <a:solidFill>
                  <a:schemeClr val="accent2"/>
                </a:solidFill>
              </a:defRPr>
            </a:lvl1pPr>
          </a:lstStyle>
          <a:p>
            <a:endParaRPr lang="id-ID" dirty="0"/>
          </a:p>
        </p:txBody>
      </p:sp>
      <p:sp>
        <p:nvSpPr>
          <p:cNvPr id="10" name="Picture Placeholder 3"/>
          <p:cNvSpPr>
            <a:spLocks noGrp="1"/>
          </p:cNvSpPr>
          <p:nvPr>
            <p:ph type="pic" sz="quarter" idx="13"/>
          </p:nvPr>
        </p:nvSpPr>
        <p:spPr>
          <a:xfrm>
            <a:off x="9030475" y="2284944"/>
            <a:ext cx="1697846" cy="1697847"/>
          </a:xfrm>
          <a:prstGeom prst="rect">
            <a:avLst/>
          </a:prstGeom>
        </p:spPr>
        <p:txBody>
          <a:bodyPr>
            <a:normAutofit/>
          </a:bodyPr>
          <a:lstStyle>
            <a:lvl1pPr>
              <a:defRPr sz="1600">
                <a:solidFill>
                  <a:schemeClr val="accent2"/>
                </a:solidFill>
              </a:defRPr>
            </a:lvl1pPr>
          </a:lstStyle>
          <a:p>
            <a:endParaRPr lang="id-ID"/>
          </a:p>
        </p:txBody>
      </p:sp>
      <p:sp>
        <p:nvSpPr>
          <p:cNvPr id="16" name="Rectangle 15"/>
          <p:cNvSpPr/>
          <p:nvPr/>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7" name="Rectangle 16"/>
          <p:cNvSpPr/>
          <p:nvPr/>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5" name="TextBox 24"/>
          <p:cNvSpPr txBox="1"/>
          <p:nvPr/>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6" name="Group 25"/>
          <p:cNvGrpSpPr/>
          <p:nvPr/>
        </p:nvGrpSpPr>
        <p:grpSpPr>
          <a:xfrm>
            <a:off x="347419" y="6409324"/>
            <a:ext cx="224082" cy="221156"/>
            <a:chOff x="4328868" y="5502988"/>
            <a:chExt cx="500307" cy="493774"/>
          </a:xfrm>
        </p:grpSpPr>
        <p:sp>
          <p:nvSpPr>
            <p:cNvPr id="27" name="Freeform 2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27">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9" name="Group 28"/>
          <p:cNvGrpSpPr/>
          <p:nvPr/>
        </p:nvGrpSpPr>
        <p:grpSpPr>
          <a:xfrm flipH="1">
            <a:off x="933709" y="6409324"/>
            <a:ext cx="224082" cy="221156"/>
            <a:chOff x="4328868" y="5502988"/>
            <a:chExt cx="500307" cy="493774"/>
          </a:xfrm>
        </p:grpSpPr>
        <p:sp>
          <p:nvSpPr>
            <p:cNvPr id="30" name="Freeform 29">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30">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32" name="Straight Connector 31"/>
          <p:cNvCxnSpPr/>
          <p:nvPr/>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17720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943475" y="1228725"/>
            <a:ext cx="2362200" cy="3260725"/>
          </a:xfrm>
        </p:spPr>
        <p:txBody>
          <a:bodyPr>
            <a:normAutofit/>
          </a:bodyPr>
          <a:lstStyle>
            <a:lvl1pPr>
              <a:defRPr sz="1600">
                <a:solidFill>
                  <a:schemeClr val="accent2"/>
                </a:solidFill>
              </a:defRPr>
            </a:lvl1pPr>
          </a:lstStyle>
          <a:p>
            <a:endParaRPr lang="id-ID" dirty="0"/>
          </a:p>
        </p:txBody>
      </p:sp>
      <p:sp>
        <p:nvSpPr>
          <p:cNvPr id="13" name="Rectangle 12"/>
          <p:cNvSpPr/>
          <p:nvPr/>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1" name="Rectangle 20"/>
          <p:cNvSpPr/>
          <p:nvPr/>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2" name="TextBox 21"/>
          <p:cNvSpPr txBox="1"/>
          <p:nvPr/>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3" name="Group 22"/>
          <p:cNvGrpSpPr/>
          <p:nvPr/>
        </p:nvGrpSpPr>
        <p:grpSpPr>
          <a:xfrm>
            <a:off x="347419" y="6409324"/>
            <a:ext cx="224082" cy="221156"/>
            <a:chOff x="4328868" y="5502988"/>
            <a:chExt cx="500307" cy="493774"/>
          </a:xfrm>
        </p:grpSpPr>
        <p:sp>
          <p:nvSpPr>
            <p:cNvPr id="24" name="Freeform 23">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24">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6" name="Group 25"/>
          <p:cNvGrpSpPr/>
          <p:nvPr/>
        </p:nvGrpSpPr>
        <p:grpSpPr>
          <a:xfrm flipH="1">
            <a:off x="933709" y="6409324"/>
            <a:ext cx="224082" cy="221156"/>
            <a:chOff x="4328868" y="5502988"/>
            <a:chExt cx="500307" cy="493774"/>
          </a:xfrm>
        </p:grpSpPr>
        <p:sp>
          <p:nvSpPr>
            <p:cNvPr id="27" name="Freeform 26">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27">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29" name="Straight Connector 28"/>
          <p:cNvCxnSpPr/>
          <p:nvPr/>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40193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sp>
        <p:nvSpPr>
          <p:cNvPr id="8" name="Picture Placeholder 2"/>
          <p:cNvSpPr>
            <a:spLocks noGrp="1"/>
          </p:cNvSpPr>
          <p:nvPr>
            <p:ph type="pic" sz="quarter" idx="10"/>
          </p:nvPr>
        </p:nvSpPr>
        <p:spPr>
          <a:xfrm>
            <a:off x="1222375" y="1945431"/>
            <a:ext cx="3106738" cy="2016211"/>
          </a:xfrm>
        </p:spPr>
        <p:txBody>
          <a:bodyPr>
            <a:normAutofit/>
          </a:bodyPr>
          <a:lstStyle>
            <a:lvl1pPr>
              <a:defRPr sz="2000">
                <a:solidFill>
                  <a:schemeClr val="accent2"/>
                </a:solidFill>
              </a:defRPr>
            </a:lvl1pPr>
          </a:lstStyle>
          <a:p>
            <a:endParaRPr lang="id-ID"/>
          </a:p>
        </p:txBody>
      </p:sp>
      <p:sp>
        <p:nvSpPr>
          <p:cNvPr id="9" name="Picture Placeholder 2"/>
          <p:cNvSpPr>
            <a:spLocks noGrp="1"/>
          </p:cNvSpPr>
          <p:nvPr>
            <p:ph type="pic" sz="quarter" idx="11"/>
          </p:nvPr>
        </p:nvSpPr>
        <p:spPr>
          <a:xfrm>
            <a:off x="4533786" y="1945431"/>
            <a:ext cx="3106738" cy="2016211"/>
          </a:xfrm>
        </p:spPr>
        <p:txBody>
          <a:bodyPr>
            <a:normAutofit/>
          </a:bodyPr>
          <a:lstStyle>
            <a:lvl1pPr>
              <a:defRPr sz="2000">
                <a:solidFill>
                  <a:schemeClr val="accent2"/>
                </a:solidFill>
              </a:defRPr>
            </a:lvl1pPr>
          </a:lstStyle>
          <a:p>
            <a:endParaRPr lang="id-ID"/>
          </a:p>
        </p:txBody>
      </p:sp>
      <p:sp>
        <p:nvSpPr>
          <p:cNvPr id="10" name="Picture Placeholder 2"/>
          <p:cNvSpPr>
            <a:spLocks noGrp="1"/>
          </p:cNvSpPr>
          <p:nvPr>
            <p:ph type="pic" sz="quarter" idx="12"/>
          </p:nvPr>
        </p:nvSpPr>
        <p:spPr>
          <a:xfrm>
            <a:off x="7858048" y="1945431"/>
            <a:ext cx="3106738" cy="2016211"/>
          </a:xfrm>
        </p:spPr>
        <p:txBody>
          <a:bodyPr>
            <a:normAutofit/>
          </a:bodyPr>
          <a:lstStyle>
            <a:lvl1pPr>
              <a:defRPr sz="2000">
                <a:solidFill>
                  <a:schemeClr val="accent2"/>
                </a:solidFill>
              </a:defRPr>
            </a:lvl1pPr>
          </a:lstStyle>
          <a:p>
            <a:endParaRPr lang="id-ID"/>
          </a:p>
        </p:txBody>
      </p:sp>
      <p:sp>
        <p:nvSpPr>
          <p:cNvPr id="11" name="Picture Placeholder 2"/>
          <p:cNvSpPr>
            <a:spLocks noGrp="1"/>
          </p:cNvSpPr>
          <p:nvPr>
            <p:ph type="pic" sz="quarter" idx="13"/>
          </p:nvPr>
        </p:nvSpPr>
        <p:spPr>
          <a:xfrm>
            <a:off x="1222375" y="4177345"/>
            <a:ext cx="3106738" cy="2016211"/>
          </a:xfrm>
        </p:spPr>
        <p:txBody>
          <a:bodyPr>
            <a:normAutofit/>
          </a:bodyPr>
          <a:lstStyle>
            <a:lvl1pPr>
              <a:defRPr sz="2000">
                <a:solidFill>
                  <a:schemeClr val="accent2"/>
                </a:solidFill>
              </a:defRPr>
            </a:lvl1pPr>
          </a:lstStyle>
          <a:p>
            <a:endParaRPr lang="id-ID"/>
          </a:p>
        </p:txBody>
      </p:sp>
      <p:sp>
        <p:nvSpPr>
          <p:cNvPr id="12" name="Picture Placeholder 2"/>
          <p:cNvSpPr>
            <a:spLocks noGrp="1"/>
          </p:cNvSpPr>
          <p:nvPr>
            <p:ph type="pic" sz="quarter" idx="14"/>
          </p:nvPr>
        </p:nvSpPr>
        <p:spPr>
          <a:xfrm>
            <a:off x="4533786" y="4177345"/>
            <a:ext cx="3106738" cy="2016211"/>
          </a:xfrm>
        </p:spPr>
        <p:txBody>
          <a:bodyPr>
            <a:normAutofit/>
          </a:bodyPr>
          <a:lstStyle>
            <a:lvl1pPr>
              <a:defRPr sz="2000">
                <a:solidFill>
                  <a:schemeClr val="accent2"/>
                </a:solidFill>
              </a:defRPr>
            </a:lvl1pPr>
          </a:lstStyle>
          <a:p>
            <a:endParaRPr lang="id-ID"/>
          </a:p>
        </p:txBody>
      </p:sp>
      <p:sp>
        <p:nvSpPr>
          <p:cNvPr id="13" name="Picture Placeholder 2"/>
          <p:cNvSpPr>
            <a:spLocks noGrp="1"/>
          </p:cNvSpPr>
          <p:nvPr>
            <p:ph type="pic" sz="quarter" idx="15"/>
          </p:nvPr>
        </p:nvSpPr>
        <p:spPr>
          <a:xfrm>
            <a:off x="7858048" y="4177345"/>
            <a:ext cx="3106738" cy="2016211"/>
          </a:xfrm>
        </p:spPr>
        <p:txBody>
          <a:bodyPr>
            <a:normAutofit/>
          </a:bodyPr>
          <a:lstStyle>
            <a:lvl1pPr>
              <a:defRPr sz="2000">
                <a:solidFill>
                  <a:schemeClr val="accent2"/>
                </a:solidFill>
              </a:defRPr>
            </a:lvl1pPr>
          </a:lstStyle>
          <a:p>
            <a:endParaRPr lang="id-ID"/>
          </a:p>
        </p:txBody>
      </p:sp>
      <p:sp>
        <p:nvSpPr>
          <p:cNvPr id="14" name="Freeform 5"/>
          <p:cNvSpPr>
            <a:spLocks/>
          </p:cNvSpPr>
          <p:nvPr/>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sz="1400">
              <a:solidFill>
                <a:schemeClr val="accent2"/>
              </a:solidFill>
            </a:endParaRPr>
          </a:p>
        </p:txBody>
      </p:sp>
      <p:sp>
        <p:nvSpPr>
          <p:cNvPr id="18" name="Freeform 5"/>
          <p:cNvSpPr>
            <a:spLocks/>
          </p:cNvSpPr>
          <p:nvPr/>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sz="1400">
              <a:solidFill>
                <a:schemeClr val="accent2"/>
              </a:solidFill>
            </a:endParaRPr>
          </a:p>
        </p:txBody>
      </p:sp>
      <p:sp>
        <p:nvSpPr>
          <p:cNvPr id="19" name="Freeform 5"/>
          <p:cNvSpPr>
            <a:spLocks/>
          </p:cNvSpPr>
          <p:nvPr/>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sz="1400">
              <a:solidFill>
                <a:schemeClr val="accent2"/>
              </a:solidFill>
            </a:endParaRPr>
          </a:p>
        </p:txBody>
      </p:sp>
      <p:sp>
        <p:nvSpPr>
          <p:cNvPr id="21" name="Rectangle 20"/>
          <p:cNvSpPr/>
          <p:nvPr/>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2" name="Rectangle 21"/>
          <p:cNvSpPr/>
          <p:nvPr/>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3" name="TextBox 22"/>
          <p:cNvSpPr txBox="1"/>
          <p:nvPr/>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31" name="Group 30"/>
          <p:cNvGrpSpPr/>
          <p:nvPr/>
        </p:nvGrpSpPr>
        <p:grpSpPr>
          <a:xfrm>
            <a:off x="347419" y="6409324"/>
            <a:ext cx="224082" cy="221156"/>
            <a:chOff x="4328868" y="5502988"/>
            <a:chExt cx="500307" cy="493774"/>
          </a:xfrm>
        </p:grpSpPr>
        <p:sp>
          <p:nvSpPr>
            <p:cNvPr id="32" name="Freeform 31">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3" name="Freeform 32">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4" name="Group 33"/>
          <p:cNvGrpSpPr/>
          <p:nvPr/>
        </p:nvGrpSpPr>
        <p:grpSpPr>
          <a:xfrm flipH="1">
            <a:off x="933709" y="6409324"/>
            <a:ext cx="224082" cy="221156"/>
            <a:chOff x="4328868" y="5502988"/>
            <a:chExt cx="500307" cy="493774"/>
          </a:xfrm>
        </p:grpSpPr>
        <p:sp>
          <p:nvSpPr>
            <p:cNvPr id="35" name="Freeform 34">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6" name="Freeform 35">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37" name="Straight Connector 36"/>
          <p:cNvCxnSpPr/>
          <p:nvPr/>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515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1192213" y="2152650"/>
            <a:ext cx="3206750" cy="3138488"/>
          </a:xfrm>
        </p:spPr>
        <p:txBody>
          <a:bodyPr>
            <a:normAutofit/>
          </a:bodyPr>
          <a:lstStyle>
            <a:lvl1pPr>
              <a:defRPr sz="1600">
                <a:solidFill>
                  <a:schemeClr val="accent2"/>
                </a:solidFill>
              </a:defRPr>
            </a:lvl1pPr>
          </a:lstStyle>
          <a:p>
            <a:endParaRPr lang="id-ID"/>
          </a:p>
        </p:txBody>
      </p:sp>
      <p:sp>
        <p:nvSpPr>
          <p:cNvPr id="16" name="Picture Placeholder 14"/>
          <p:cNvSpPr>
            <a:spLocks noGrp="1"/>
          </p:cNvSpPr>
          <p:nvPr>
            <p:ph type="pic" sz="quarter" idx="11"/>
          </p:nvPr>
        </p:nvSpPr>
        <p:spPr>
          <a:xfrm>
            <a:off x="4487822" y="2152650"/>
            <a:ext cx="3206750" cy="3138488"/>
          </a:xfrm>
        </p:spPr>
        <p:txBody>
          <a:bodyPr>
            <a:normAutofit/>
          </a:bodyPr>
          <a:lstStyle>
            <a:lvl1pPr>
              <a:defRPr sz="1600">
                <a:solidFill>
                  <a:schemeClr val="accent2"/>
                </a:solidFill>
              </a:defRPr>
            </a:lvl1pPr>
          </a:lstStyle>
          <a:p>
            <a:endParaRPr lang="id-ID"/>
          </a:p>
        </p:txBody>
      </p:sp>
      <p:sp>
        <p:nvSpPr>
          <p:cNvPr id="17" name="Picture Placeholder 14"/>
          <p:cNvSpPr>
            <a:spLocks noGrp="1"/>
          </p:cNvSpPr>
          <p:nvPr>
            <p:ph type="pic" sz="quarter" idx="12"/>
          </p:nvPr>
        </p:nvSpPr>
        <p:spPr>
          <a:xfrm>
            <a:off x="7809924" y="2152650"/>
            <a:ext cx="3206750" cy="3138488"/>
          </a:xfrm>
        </p:spPr>
        <p:txBody>
          <a:bodyPr>
            <a:normAutofit/>
          </a:bodyPr>
          <a:lstStyle>
            <a:lvl1pPr>
              <a:defRPr sz="1600">
                <a:solidFill>
                  <a:schemeClr val="accent2"/>
                </a:solidFill>
              </a:defRPr>
            </a:lvl1pPr>
          </a:lstStyle>
          <a:p>
            <a:endParaRPr lang="id-ID"/>
          </a:p>
        </p:txBody>
      </p:sp>
      <p:sp>
        <p:nvSpPr>
          <p:cNvPr id="25" name="Rectangle 24"/>
          <p:cNvSpPr/>
          <p:nvPr/>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6" name="Rectangle 25"/>
          <p:cNvSpPr/>
          <p:nvPr/>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7" name="TextBox 26"/>
          <p:cNvSpPr txBox="1"/>
          <p:nvPr/>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8" name="Group 27"/>
          <p:cNvGrpSpPr/>
          <p:nvPr/>
        </p:nvGrpSpPr>
        <p:grpSpPr>
          <a:xfrm>
            <a:off x="347419" y="6409324"/>
            <a:ext cx="224082" cy="221156"/>
            <a:chOff x="4328868" y="5502988"/>
            <a:chExt cx="500307" cy="493774"/>
          </a:xfrm>
        </p:grpSpPr>
        <p:sp>
          <p:nvSpPr>
            <p:cNvPr id="29" name="Freeform 2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2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1" name="Group 30"/>
          <p:cNvGrpSpPr/>
          <p:nvPr/>
        </p:nvGrpSpPr>
        <p:grpSpPr>
          <a:xfrm flipH="1">
            <a:off x="933709" y="6409324"/>
            <a:ext cx="224082" cy="221156"/>
            <a:chOff x="4328868" y="5502988"/>
            <a:chExt cx="500307" cy="493774"/>
          </a:xfrm>
        </p:grpSpPr>
        <p:sp>
          <p:nvSpPr>
            <p:cNvPr id="32" name="Freeform 31">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3" name="Freeform 32">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34" name="Straight Connector 33"/>
          <p:cNvCxnSpPr/>
          <p:nvPr/>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73413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2_Title Slide">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1045466" y="2283008"/>
            <a:ext cx="4969744" cy="3753338"/>
          </a:xfrm>
        </p:spPr>
        <p:txBody>
          <a:bodyPr>
            <a:normAutofit/>
          </a:bodyPr>
          <a:lstStyle>
            <a:lvl1pPr>
              <a:defRPr sz="1800">
                <a:solidFill>
                  <a:schemeClr val="accent2"/>
                </a:solidFill>
              </a:defRPr>
            </a:lvl1pPr>
          </a:lstStyle>
          <a:p>
            <a:endParaRPr lang="id-ID"/>
          </a:p>
        </p:txBody>
      </p:sp>
      <p:sp>
        <p:nvSpPr>
          <p:cNvPr id="9" name="Picture Placeholder 3"/>
          <p:cNvSpPr>
            <a:spLocks noGrp="1"/>
          </p:cNvSpPr>
          <p:nvPr>
            <p:ph type="pic" sz="quarter" idx="11"/>
          </p:nvPr>
        </p:nvSpPr>
        <p:spPr>
          <a:xfrm>
            <a:off x="6516763" y="2283008"/>
            <a:ext cx="4969744" cy="3753338"/>
          </a:xfrm>
        </p:spPr>
        <p:txBody>
          <a:bodyPr>
            <a:normAutofit/>
          </a:bodyPr>
          <a:lstStyle>
            <a:lvl1pPr>
              <a:defRPr sz="1800">
                <a:solidFill>
                  <a:schemeClr val="accent2"/>
                </a:solidFill>
              </a:defRPr>
            </a:lvl1pPr>
          </a:lstStyle>
          <a:p>
            <a:endParaRPr lang="id-ID"/>
          </a:p>
        </p:txBody>
      </p:sp>
      <p:sp>
        <p:nvSpPr>
          <p:cNvPr id="14" name="Rectangle 13"/>
          <p:cNvSpPr/>
          <p:nvPr/>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5" name="Rectangle 14"/>
          <p:cNvSpPr/>
          <p:nvPr/>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6" name="TextBox 15"/>
          <p:cNvSpPr txBox="1"/>
          <p:nvPr/>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4" name="Group 23"/>
          <p:cNvGrpSpPr/>
          <p:nvPr/>
        </p:nvGrpSpPr>
        <p:grpSpPr>
          <a:xfrm>
            <a:off x="347419" y="6409324"/>
            <a:ext cx="224082" cy="221156"/>
            <a:chOff x="4328868" y="5502988"/>
            <a:chExt cx="500307" cy="493774"/>
          </a:xfrm>
        </p:grpSpPr>
        <p:sp>
          <p:nvSpPr>
            <p:cNvPr id="25" name="Freeform 24">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2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7" name="Group 26"/>
          <p:cNvGrpSpPr/>
          <p:nvPr/>
        </p:nvGrpSpPr>
        <p:grpSpPr>
          <a:xfrm flipH="1">
            <a:off x="933709" y="6409324"/>
            <a:ext cx="224082" cy="221156"/>
            <a:chOff x="4328868" y="5502988"/>
            <a:chExt cx="500307" cy="493774"/>
          </a:xfrm>
        </p:grpSpPr>
        <p:sp>
          <p:nvSpPr>
            <p:cNvPr id="28" name="Freeform 27">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2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30" name="Straight Connector 29"/>
          <p:cNvCxnSpPr/>
          <p:nvPr/>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99463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3_Title Slide">
    <p:spTree>
      <p:nvGrpSpPr>
        <p:cNvPr id="1" name=""/>
        <p:cNvGrpSpPr/>
        <p:nvPr/>
      </p:nvGrpSpPr>
      <p:grpSpPr>
        <a:xfrm>
          <a:off x="0" y="0"/>
          <a:ext cx="0" cy="0"/>
          <a:chOff x="0" y="0"/>
          <a:chExt cx="0" cy="0"/>
        </a:xfrm>
      </p:grpSpPr>
      <p:sp>
        <p:nvSpPr>
          <p:cNvPr id="10" name="Picture Placeholder 3"/>
          <p:cNvSpPr>
            <a:spLocks noGrp="1"/>
          </p:cNvSpPr>
          <p:nvPr>
            <p:ph type="pic" sz="quarter" idx="10"/>
          </p:nvPr>
        </p:nvSpPr>
        <p:spPr>
          <a:xfrm>
            <a:off x="1045466" y="2283008"/>
            <a:ext cx="4969744" cy="3753338"/>
          </a:xfrm>
        </p:spPr>
        <p:txBody>
          <a:bodyPr>
            <a:normAutofit/>
          </a:bodyPr>
          <a:lstStyle>
            <a:lvl1pPr>
              <a:defRPr sz="2000">
                <a:solidFill>
                  <a:schemeClr val="accent2"/>
                </a:solidFill>
              </a:defRPr>
            </a:lvl1pPr>
          </a:lstStyle>
          <a:p>
            <a:endParaRPr lang="id-ID"/>
          </a:p>
        </p:txBody>
      </p:sp>
      <p:sp>
        <p:nvSpPr>
          <p:cNvPr id="13" name="Rectangle 12"/>
          <p:cNvSpPr/>
          <p:nvPr/>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4" name="Rectangle 13"/>
          <p:cNvSpPr/>
          <p:nvPr/>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2" name="TextBox 21"/>
          <p:cNvSpPr txBox="1"/>
          <p:nvPr/>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3" name="Group 22"/>
          <p:cNvGrpSpPr/>
          <p:nvPr/>
        </p:nvGrpSpPr>
        <p:grpSpPr>
          <a:xfrm>
            <a:off x="347419" y="6409324"/>
            <a:ext cx="224082" cy="221156"/>
            <a:chOff x="4328868" y="5502988"/>
            <a:chExt cx="500307" cy="493774"/>
          </a:xfrm>
        </p:grpSpPr>
        <p:sp>
          <p:nvSpPr>
            <p:cNvPr id="24" name="Freeform 23">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24">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6" name="Group 25"/>
          <p:cNvGrpSpPr/>
          <p:nvPr/>
        </p:nvGrpSpPr>
        <p:grpSpPr>
          <a:xfrm flipH="1">
            <a:off x="933709" y="6409324"/>
            <a:ext cx="224082" cy="221156"/>
            <a:chOff x="4328868" y="5502988"/>
            <a:chExt cx="500307" cy="493774"/>
          </a:xfrm>
        </p:grpSpPr>
        <p:sp>
          <p:nvSpPr>
            <p:cNvPr id="27" name="Freeform 26">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27">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29" name="Straight Connector 28"/>
          <p:cNvCxnSpPr/>
          <p:nvPr/>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624741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4_Title Slide">
    <p:spTree>
      <p:nvGrpSpPr>
        <p:cNvPr id="1" name=""/>
        <p:cNvGrpSpPr/>
        <p:nvPr/>
      </p:nvGrpSpPr>
      <p:grpSpPr>
        <a:xfrm>
          <a:off x="0" y="0"/>
          <a:ext cx="0" cy="0"/>
          <a:chOff x="0" y="0"/>
          <a:chExt cx="0" cy="0"/>
        </a:xfrm>
      </p:grpSpPr>
      <p:sp>
        <p:nvSpPr>
          <p:cNvPr id="4" name="Picture Placeholder 3"/>
          <p:cNvSpPr>
            <a:spLocks noGrp="1"/>
          </p:cNvSpPr>
          <p:nvPr>
            <p:ph type="pic" sz="quarter" idx="12"/>
          </p:nvPr>
        </p:nvSpPr>
        <p:spPr>
          <a:xfrm>
            <a:off x="0" y="0"/>
            <a:ext cx="12192000" cy="3143250"/>
          </a:xfrm>
        </p:spPr>
        <p:txBody>
          <a:bodyPr>
            <a:normAutofit/>
          </a:bodyPr>
          <a:lstStyle>
            <a:lvl1pPr>
              <a:defRPr sz="2000">
                <a:solidFill>
                  <a:schemeClr val="accent2"/>
                </a:solidFill>
              </a:defRPr>
            </a:lvl1pPr>
          </a:lstStyle>
          <a:p>
            <a:endParaRPr lang="id-ID"/>
          </a:p>
        </p:txBody>
      </p:sp>
      <p:sp>
        <p:nvSpPr>
          <p:cNvPr id="8" name="Picture Placeholder 3"/>
          <p:cNvSpPr>
            <a:spLocks noGrp="1"/>
          </p:cNvSpPr>
          <p:nvPr>
            <p:ph type="pic" sz="quarter" idx="11"/>
          </p:nvPr>
        </p:nvSpPr>
        <p:spPr>
          <a:xfrm>
            <a:off x="1456589" y="1280867"/>
            <a:ext cx="1550340" cy="2598991"/>
          </a:xfrm>
        </p:spPr>
        <p:txBody>
          <a:bodyPr>
            <a:normAutofit/>
          </a:bodyPr>
          <a:lstStyle>
            <a:lvl1pPr>
              <a:defRPr sz="1800">
                <a:solidFill>
                  <a:schemeClr val="accent2"/>
                </a:solidFill>
              </a:defRPr>
            </a:lvl1pPr>
          </a:lstStyle>
          <a:p>
            <a:endParaRPr lang="id-ID" dirty="0"/>
          </a:p>
        </p:txBody>
      </p:sp>
      <p:sp>
        <p:nvSpPr>
          <p:cNvPr id="9" name="Picture Placeholder 3"/>
          <p:cNvSpPr>
            <a:spLocks noGrp="1"/>
          </p:cNvSpPr>
          <p:nvPr>
            <p:ph type="pic" sz="quarter" idx="10"/>
          </p:nvPr>
        </p:nvSpPr>
        <p:spPr>
          <a:xfrm>
            <a:off x="2855740" y="839411"/>
            <a:ext cx="1776413" cy="2977979"/>
          </a:xfrm>
        </p:spPr>
        <p:txBody>
          <a:bodyPr>
            <a:normAutofit/>
          </a:bodyPr>
          <a:lstStyle>
            <a:lvl1pPr>
              <a:defRPr sz="1800">
                <a:solidFill>
                  <a:schemeClr val="accent2"/>
                </a:solidFill>
              </a:defRPr>
            </a:lvl1pPr>
          </a:lstStyle>
          <a:p>
            <a:endParaRPr lang="id-ID" dirty="0"/>
          </a:p>
        </p:txBody>
      </p:sp>
      <p:sp>
        <p:nvSpPr>
          <p:cNvPr id="15" name="Rectangle 14"/>
          <p:cNvSpPr/>
          <p:nvPr/>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6" name="Rectangle 15"/>
          <p:cNvSpPr/>
          <p:nvPr/>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4" name="TextBox 23"/>
          <p:cNvSpPr txBox="1"/>
          <p:nvPr/>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5" name="Group 24"/>
          <p:cNvGrpSpPr/>
          <p:nvPr/>
        </p:nvGrpSpPr>
        <p:grpSpPr>
          <a:xfrm>
            <a:off x="347419" y="6409324"/>
            <a:ext cx="224082" cy="221156"/>
            <a:chOff x="4328868" y="5502988"/>
            <a:chExt cx="500307" cy="493774"/>
          </a:xfrm>
        </p:grpSpPr>
        <p:sp>
          <p:nvSpPr>
            <p:cNvPr id="26" name="Freeform 25">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26">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8" name="Group 27"/>
          <p:cNvGrpSpPr/>
          <p:nvPr/>
        </p:nvGrpSpPr>
        <p:grpSpPr>
          <a:xfrm flipH="1">
            <a:off x="933709" y="6409324"/>
            <a:ext cx="224082" cy="221156"/>
            <a:chOff x="4328868" y="5502988"/>
            <a:chExt cx="500307" cy="493774"/>
          </a:xfrm>
        </p:grpSpPr>
        <p:sp>
          <p:nvSpPr>
            <p:cNvPr id="29" name="Freeform 28">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29">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31" name="Straight Connector 30"/>
          <p:cNvCxnSpPr/>
          <p:nvPr/>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783392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5_Title Slide">
    <p:spTree>
      <p:nvGrpSpPr>
        <p:cNvPr id="1" name=""/>
        <p:cNvGrpSpPr/>
        <p:nvPr/>
      </p:nvGrpSpPr>
      <p:grpSpPr>
        <a:xfrm>
          <a:off x="0" y="0"/>
          <a:ext cx="0" cy="0"/>
          <a:chOff x="0" y="0"/>
          <a:chExt cx="0" cy="0"/>
        </a:xfrm>
      </p:grpSpPr>
      <p:sp>
        <p:nvSpPr>
          <p:cNvPr id="10" name="Picture Placeholder 3"/>
          <p:cNvSpPr>
            <a:spLocks noGrp="1"/>
          </p:cNvSpPr>
          <p:nvPr>
            <p:ph type="pic" sz="quarter" idx="11"/>
          </p:nvPr>
        </p:nvSpPr>
        <p:spPr>
          <a:xfrm>
            <a:off x="5266299" y="3164617"/>
            <a:ext cx="6819990" cy="4020519"/>
          </a:xfrm>
        </p:spPr>
        <p:txBody>
          <a:bodyPr>
            <a:normAutofit/>
          </a:bodyPr>
          <a:lstStyle>
            <a:lvl1pPr>
              <a:defRPr sz="1800">
                <a:solidFill>
                  <a:schemeClr val="accent2"/>
                </a:solidFill>
              </a:defRPr>
            </a:lvl1pPr>
          </a:lstStyle>
          <a:p>
            <a:endParaRPr lang="id-ID" dirty="0"/>
          </a:p>
        </p:txBody>
      </p:sp>
      <p:sp>
        <p:nvSpPr>
          <p:cNvPr id="13" name="Rectangle 12"/>
          <p:cNvSpPr/>
          <p:nvPr/>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4" name="Rectangle 13"/>
          <p:cNvSpPr/>
          <p:nvPr/>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2" name="TextBox 21"/>
          <p:cNvSpPr txBox="1"/>
          <p:nvPr/>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3" name="Group 22"/>
          <p:cNvGrpSpPr/>
          <p:nvPr/>
        </p:nvGrpSpPr>
        <p:grpSpPr>
          <a:xfrm>
            <a:off x="347419" y="6409324"/>
            <a:ext cx="224082" cy="221156"/>
            <a:chOff x="4328868" y="5502988"/>
            <a:chExt cx="500307" cy="493774"/>
          </a:xfrm>
        </p:grpSpPr>
        <p:sp>
          <p:nvSpPr>
            <p:cNvPr id="24" name="Freeform 23">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24">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6" name="Group 25"/>
          <p:cNvGrpSpPr/>
          <p:nvPr/>
        </p:nvGrpSpPr>
        <p:grpSpPr>
          <a:xfrm flipH="1">
            <a:off x="933709" y="6409324"/>
            <a:ext cx="224082" cy="221156"/>
            <a:chOff x="4328868" y="5502988"/>
            <a:chExt cx="500307" cy="493774"/>
          </a:xfrm>
        </p:grpSpPr>
        <p:sp>
          <p:nvSpPr>
            <p:cNvPr id="27" name="Freeform 26">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27">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29" name="Straight Connector 28"/>
          <p:cNvCxnSpPr/>
          <p:nvPr/>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007824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6_Title Slide">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23813"/>
            <a:ext cx="12192000" cy="4117976"/>
          </a:xfrm>
        </p:spPr>
        <p:txBody>
          <a:bodyPr/>
          <a:lstStyle>
            <a:lvl1pPr>
              <a:defRPr>
                <a:solidFill>
                  <a:schemeClr val="accent2"/>
                </a:solidFill>
              </a:defRPr>
            </a:lvl1pPr>
          </a:lstStyle>
          <a:p>
            <a:endParaRPr lang="id-ID"/>
          </a:p>
        </p:txBody>
      </p:sp>
      <p:sp>
        <p:nvSpPr>
          <p:cNvPr id="8" name="Picture Placeholder 3"/>
          <p:cNvSpPr>
            <a:spLocks noGrp="1"/>
          </p:cNvSpPr>
          <p:nvPr>
            <p:ph type="pic" sz="quarter" idx="10"/>
          </p:nvPr>
        </p:nvSpPr>
        <p:spPr>
          <a:xfrm>
            <a:off x="6502324" y="662473"/>
            <a:ext cx="2734983" cy="2969860"/>
          </a:xfrm>
          <a:custGeom>
            <a:avLst/>
            <a:gdLst>
              <a:gd name="connsiteX0" fmla="*/ 0 w 2091170"/>
              <a:gd name="connsiteY0" fmla="*/ 0 h 3109819"/>
              <a:gd name="connsiteX1" fmla="*/ 2091170 w 2091170"/>
              <a:gd name="connsiteY1" fmla="*/ 0 h 3109819"/>
              <a:gd name="connsiteX2" fmla="*/ 2091170 w 2091170"/>
              <a:gd name="connsiteY2" fmla="*/ 3109819 h 3109819"/>
              <a:gd name="connsiteX3" fmla="*/ 0 w 2091170"/>
              <a:gd name="connsiteY3" fmla="*/ 3109819 h 3109819"/>
              <a:gd name="connsiteX4" fmla="*/ 0 w 2091170"/>
              <a:gd name="connsiteY4" fmla="*/ 0 h 3109819"/>
              <a:gd name="connsiteX0" fmla="*/ 0 w 2091170"/>
              <a:gd name="connsiteY0" fmla="*/ 317241 h 3427060"/>
              <a:gd name="connsiteX1" fmla="*/ 1363383 w 2091170"/>
              <a:gd name="connsiteY1" fmla="*/ 0 h 3427060"/>
              <a:gd name="connsiteX2" fmla="*/ 2091170 w 2091170"/>
              <a:gd name="connsiteY2" fmla="*/ 3427060 h 3427060"/>
              <a:gd name="connsiteX3" fmla="*/ 0 w 2091170"/>
              <a:gd name="connsiteY3" fmla="*/ 3427060 h 3427060"/>
              <a:gd name="connsiteX4" fmla="*/ 0 w 2091170"/>
              <a:gd name="connsiteY4" fmla="*/ 317241 h 3427060"/>
              <a:gd name="connsiteX0" fmla="*/ 0 w 2734983"/>
              <a:gd name="connsiteY0" fmla="*/ 317241 h 3427060"/>
              <a:gd name="connsiteX1" fmla="*/ 1363383 w 2734983"/>
              <a:gd name="connsiteY1" fmla="*/ 0 h 3427060"/>
              <a:gd name="connsiteX2" fmla="*/ 2734983 w 2734983"/>
              <a:gd name="connsiteY2" fmla="*/ 2521990 h 3427060"/>
              <a:gd name="connsiteX3" fmla="*/ 0 w 2734983"/>
              <a:gd name="connsiteY3" fmla="*/ 3427060 h 3427060"/>
              <a:gd name="connsiteX4" fmla="*/ 0 w 2734983"/>
              <a:gd name="connsiteY4" fmla="*/ 317241 h 3427060"/>
              <a:gd name="connsiteX0" fmla="*/ 0 w 2734983"/>
              <a:gd name="connsiteY0" fmla="*/ 317241 h 2969860"/>
              <a:gd name="connsiteX1" fmla="*/ 1363383 w 2734983"/>
              <a:gd name="connsiteY1" fmla="*/ 0 h 2969860"/>
              <a:gd name="connsiteX2" fmla="*/ 2734983 w 2734983"/>
              <a:gd name="connsiteY2" fmla="*/ 2521990 h 2969860"/>
              <a:gd name="connsiteX3" fmla="*/ 1408923 w 2734983"/>
              <a:gd name="connsiteY3" fmla="*/ 2969860 h 2969860"/>
              <a:gd name="connsiteX4" fmla="*/ 0 w 2734983"/>
              <a:gd name="connsiteY4" fmla="*/ 317241 h 2969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4983" h="2969860">
                <a:moveTo>
                  <a:pt x="0" y="317241"/>
                </a:moveTo>
                <a:lnTo>
                  <a:pt x="1363383" y="0"/>
                </a:lnTo>
                <a:lnTo>
                  <a:pt x="2734983" y="2521990"/>
                </a:lnTo>
                <a:lnTo>
                  <a:pt x="1408923" y="2969860"/>
                </a:lnTo>
                <a:lnTo>
                  <a:pt x="0" y="317241"/>
                </a:lnTo>
                <a:close/>
              </a:path>
            </a:pathLst>
          </a:custGeom>
        </p:spPr>
        <p:txBody>
          <a:bodyPr>
            <a:normAutofit/>
          </a:bodyPr>
          <a:lstStyle>
            <a:lvl1pPr>
              <a:defRPr sz="1600">
                <a:solidFill>
                  <a:schemeClr val="bg1"/>
                </a:solidFill>
              </a:defRPr>
            </a:lvl1pPr>
          </a:lstStyle>
          <a:p>
            <a:endParaRPr lang="id-ID" dirty="0"/>
          </a:p>
        </p:txBody>
      </p:sp>
      <p:sp>
        <p:nvSpPr>
          <p:cNvPr id="14" name="Rectangle 13"/>
          <p:cNvSpPr/>
          <p:nvPr/>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5" name="Rectangle 14"/>
          <p:cNvSpPr/>
          <p:nvPr/>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3" name="TextBox 22"/>
          <p:cNvSpPr txBox="1"/>
          <p:nvPr/>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4" name="Group 23"/>
          <p:cNvGrpSpPr/>
          <p:nvPr/>
        </p:nvGrpSpPr>
        <p:grpSpPr>
          <a:xfrm>
            <a:off x="347419" y="6409324"/>
            <a:ext cx="224082" cy="221156"/>
            <a:chOff x="4328868" y="5502988"/>
            <a:chExt cx="500307" cy="493774"/>
          </a:xfrm>
        </p:grpSpPr>
        <p:sp>
          <p:nvSpPr>
            <p:cNvPr id="25" name="Freeform 24">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2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7" name="Group 26"/>
          <p:cNvGrpSpPr/>
          <p:nvPr/>
        </p:nvGrpSpPr>
        <p:grpSpPr>
          <a:xfrm flipH="1">
            <a:off x="933709" y="6409324"/>
            <a:ext cx="224082" cy="221156"/>
            <a:chOff x="4328868" y="5502988"/>
            <a:chExt cx="500307" cy="493774"/>
          </a:xfrm>
        </p:grpSpPr>
        <p:sp>
          <p:nvSpPr>
            <p:cNvPr id="28" name="Freeform 27">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2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30" name="Straight Connector 29"/>
          <p:cNvCxnSpPr/>
          <p:nvPr/>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110217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7_Title Slide">
    <p:spTree>
      <p:nvGrpSpPr>
        <p:cNvPr id="1" name=""/>
        <p:cNvGrpSpPr/>
        <p:nvPr/>
      </p:nvGrpSpPr>
      <p:grpSpPr>
        <a:xfrm>
          <a:off x="0" y="0"/>
          <a:ext cx="0" cy="0"/>
          <a:chOff x="0" y="0"/>
          <a:chExt cx="0" cy="0"/>
        </a:xfrm>
      </p:grpSpPr>
      <p:sp>
        <p:nvSpPr>
          <p:cNvPr id="9" name="Rectangle 8"/>
          <p:cNvSpPr/>
          <p:nvPr/>
        </p:nvSpPr>
        <p:spPr>
          <a:xfrm>
            <a:off x="-2" y="0"/>
            <a:ext cx="12187314" cy="4000500"/>
          </a:xfrm>
          <a:prstGeom prst="rect">
            <a:avLst/>
          </a:prstGeom>
          <a:pattFill prst="pct90">
            <a:fgClr>
              <a:schemeClr val="tx2">
                <a:lumMod val="75000"/>
              </a:schemeClr>
            </a:fgClr>
            <a:bgClr>
              <a:schemeClr val="tx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p:cNvSpPr>
            <a:spLocks noGrp="1"/>
          </p:cNvSpPr>
          <p:nvPr>
            <p:ph type="pic" sz="quarter" idx="10"/>
          </p:nvPr>
        </p:nvSpPr>
        <p:spPr>
          <a:xfrm>
            <a:off x="4265098" y="1704098"/>
            <a:ext cx="3633145" cy="2288465"/>
          </a:xfrm>
        </p:spPr>
        <p:txBody>
          <a:bodyPr>
            <a:normAutofit/>
          </a:bodyPr>
          <a:lstStyle>
            <a:lvl1pPr>
              <a:defRPr sz="2000">
                <a:solidFill>
                  <a:schemeClr val="accent2"/>
                </a:solidFill>
              </a:defRPr>
            </a:lvl1pPr>
          </a:lstStyle>
          <a:p>
            <a:endParaRPr lang="id-ID"/>
          </a:p>
        </p:txBody>
      </p:sp>
      <p:sp>
        <p:nvSpPr>
          <p:cNvPr id="14" name="Rectangle 13"/>
          <p:cNvSpPr/>
          <p:nvPr/>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5" name="Rectangle 14"/>
          <p:cNvSpPr/>
          <p:nvPr/>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6" name="TextBox 15"/>
          <p:cNvSpPr txBox="1"/>
          <p:nvPr/>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4" name="Group 23"/>
          <p:cNvGrpSpPr/>
          <p:nvPr/>
        </p:nvGrpSpPr>
        <p:grpSpPr>
          <a:xfrm>
            <a:off x="347419" y="6409324"/>
            <a:ext cx="224082" cy="221156"/>
            <a:chOff x="4328868" y="5502988"/>
            <a:chExt cx="500307" cy="493774"/>
          </a:xfrm>
        </p:grpSpPr>
        <p:sp>
          <p:nvSpPr>
            <p:cNvPr id="25" name="Freeform 24">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2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7" name="Group 26"/>
          <p:cNvGrpSpPr/>
          <p:nvPr/>
        </p:nvGrpSpPr>
        <p:grpSpPr>
          <a:xfrm flipH="1">
            <a:off x="933709" y="6409324"/>
            <a:ext cx="224082" cy="221156"/>
            <a:chOff x="4328868" y="5502988"/>
            <a:chExt cx="500307" cy="493774"/>
          </a:xfrm>
        </p:grpSpPr>
        <p:sp>
          <p:nvSpPr>
            <p:cNvPr id="28" name="Freeform 27">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2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30" name="Straight Connector 29"/>
          <p:cNvCxnSpPr/>
          <p:nvPr/>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016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Rectangle 1"/>
          <p:cNvSpPr/>
          <p:nvPr/>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11560205" y="305131"/>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400" dirty="0">
              <a:solidFill>
                <a:schemeClr val="bg1"/>
              </a:solidFill>
            </a:endParaRPr>
          </a:p>
        </p:txBody>
      </p:sp>
      <p:grpSp>
        <p:nvGrpSpPr>
          <p:cNvPr id="6" name="Group 5"/>
          <p:cNvGrpSpPr/>
          <p:nvPr/>
        </p:nvGrpSpPr>
        <p:grpSpPr>
          <a:xfrm>
            <a:off x="347419" y="6409324"/>
            <a:ext cx="224082" cy="221156"/>
            <a:chOff x="4328868" y="5502988"/>
            <a:chExt cx="500307" cy="493774"/>
          </a:xfrm>
        </p:grpSpPr>
        <p:sp>
          <p:nvSpPr>
            <p:cNvPr id="8" name="Freeform 7">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0" name="Group 9"/>
          <p:cNvGrpSpPr/>
          <p:nvPr/>
        </p:nvGrpSpPr>
        <p:grpSpPr>
          <a:xfrm flipH="1">
            <a:off x="933709" y="6409324"/>
            <a:ext cx="224082" cy="221156"/>
            <a:chOff x="4328868" y="5502988"/>
            <a:chExt cx="500307" cy="493774"/>
          </a:xfrm>
        </p:grpSpPr>
        <p:sp>
          <p:nvSpPr>
            <p:cNvPr id="11" name="Freeform 1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4" name="Straight Connector 3"/>
          <p:cNvCxnSpPr/>
          <p:nvPr/>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73448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1_Title Slide">
    <p:spTree>
      <p:nvGrpSpPr>
        <p:cNvPr id="1" name=""/>
        <p:cNvGrpSpPr/>
        <p:nvPr/>
      </p:nvGrpSpPr>
      <p:grpSpPr>
        <a:xfrm>
          <a:off x="0" y="0"/>
          <a:ext cx="0" cy="0"/>
          <a:chOff x="0" y="0"/>
          <a:chExt cx="0" cy="0"/>
        </a:xfrm>
      </p:grpSpPr>
      <p:sp>
        <p:nvSpPr>
          <p:cNvPr id="8" name="Picture Placeholder 2"/>
          <p:cNvSpPr>
            <a:spLocks noGrp="1"/>
          </p:cNvSpPr>
          <p:nvPr>
            <p:ph type="pic" sz="quarter" idx="10"/>
          </p:nvPr>
        </p:nvSpPr>
        <p:spPr>
          <a:xfrm>
            <a:off x="0" y="2140431"/>
            <a:ext cx="12192000" cy="3241193"/>
          </a:xfrm>
        </p:spPr>
        <p:txBody>
          <a:bodyPr/>
          <a:lstStyle>
            <a:lvl1pPr>
              <a:defRPr>
                <a:solidFill>
                  <a:schemeClr val="accent2"/>
                </a:solidFill>
              </a:defRPr>
            </a:lvl1pPr>
          </a:lstStyle>
          <a:p>
            <a:endParaRPr lang="id-ID"/>
          </a:p>
        </p:txBody>
      </p:sp>
      <p:sp>
        <p:nvSpPr>
          <p:cNvPr id="13" name="Rectangle 12"/>
          <p:cNvSpPr/>
          <p:nvPr/>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4" name="Rectangle 13"/>
          <p:cNvSpPr/>
          <p:nvPr/>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2" name="TextBox 21"/>
          <p:cNvSpPr txBox="1"/>
          <p:nvPr/>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3" name="Group 22"/>
          <p:cNvGrpSpPr/>
          <p:nvPr/>
        </p:nvGrpSpPr>
        <p:grpSpPr>
          <a:xfrm>
            <a:off x="347419" y="6409324"/>
            <a:ext cx="224082" cy="221156"/>
            <a:chOff x="4328868" y="5502988"/>
            <a:chExt cx="500307" cy="493774"/>
          </a:xfrm>
        </p:grpSpPr>
        <p:sp>
          <p:nvSpPr>
            <p:cNvPr id="24" name="Freeform 23">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24">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6" name="Group 25"/>
          <p:cNvGrpSpPr/>
          <p:nvPr/>
        </p:nvGrpSpPr>
        <p:grpSpPr>
          <a:xfrm flipH="1">
            <a:off x="933709" y="6409324"/>
            <a:ext cx="224082" cy="221156"/>
            <a:chOff x="4328868" y="5502988"/>
            <a:chExt cx="500307" cy="493774"/>
          </a:xfrm>
        </p:grpSpPr>
        <p:sp>
          <p:nvSpPr>
            <p:cNvPr id="27" name="Freeform 26">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27">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29" name="Straight Connector 28"/>
          <p:cNvCxnSpPr/>
          <p:nvPr/>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19666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9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296106" y="3516313"/>
            <a:ext cx="1366837" cy="1366837"/>
          </a:xfrm>
          <a:prstGeom prst="ellipse">
            <a:avLst/>
          </a:prstGeom>
          <a:ln w="57150">
            <a:solidFill>
              <a:schemeClr val="accent1"/>
            </a:solidFill>
          </a:ln>
        </p:spPr>
        <p:txBody>
          <a:bodyPr>
            <a:normAutofit/>
          </a:bodyPr>
          <a:lstStyle>
            <a:lvl1pPr>
              <a:defRPr sz="1400">
                <a:solidFill>
                  <a:schemeClr val="accent2"/>
                </a:solidFill>
              </a:defRPr>
            </a:lvl1pPr>
          </a:lstStyle>
          <a:p>
            <a:endParaRPr lang="id-ID"/>
          </a:p>
        </p:txBody>
      </p:sp>
      <p:sp>
        <p:nvSpPr>
          <p:cNvPr id="16" name="Picture Placeholder 3"/>
          <p:cNvSpPr>
            <a:spLocks noGrp="1"/>
          </p:cNvSpPr>
          <p:nvPr>
            <p:ph type="pic" sz="quarter" idx="11"/>
          </p:nvPr>
        </p:nvSpPr>
        <p:spPr>
          <a:xfrm>
            <a:off x="9529057" y="4823209"/>
            <a:ext cx="1366837" cy="1366837"/>
          </a:xfrm>
          <a:prstGeom prst="ellipse">
            <a:avLst/>
          </a:prstGeom>
          <a:ln w="57150">
            <a:solidFill>
              <a:schemeClr val="accent2"/>
            </a:solidFill>
          </a:ln>
        </p:spPr>
        <p:txBody>
          <a:bodyPr>
            <a:normAutofit/>
          </a:bodyPr>
          <a:lstStyle>
            <a:lvl1pPr>
              <a:defRPr sz="1400">
                <a:solidFill>
                  <a:schemeClr val="accent5"/>
                </a:solidFill>
              </a:defRPr>
            </a:lvl1pPr>
          </a:lstStyle>
          <a:p>
            <a:endParaRPr lang="id-ID" dirty="0"/>
          </a:p>
        </p:txBody>
      </p:sp>
      <p:sp>
        <p:nvSpPr>
          <p:cNvPr id="14" name="Rectangle 13"/>
          <p:cNvSpPr/>
          <p:nvPr/>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3" name="Rectangle 22"/>
          <p:cNvSpPr/>
          <p:nvPr/>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4" name="TextBox 23"/>
          <p:cNvSpPr txBox="1"/>
          <p:nvPr/>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5" name="Group 24"/>
          <p:cNvGrpSpPr/>
          <p:nvPr/>
        </p:nvGrpSpPr>
        <p:grpSpPr>
          <a:xfrm>
            <a:off x="347419" y="6409324"/>
            <a:ext cx="224082" cy="221156"/>
            <a:chOff x="4328868" y="5502988"/>
            <a:chExt cx="500307" cy="493774"/>
          </a:xfrm>
        </p:grpSpPr>
        <p:sp>
          <p:nvSpPr>
            <p:cNvPr id="26" name="Freeform 25">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26">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8" name="Group 27"/>
          <p:cNvGrpSpPr/>
          <p:nvPr/>
        </p:nvGrpSpPr>
        <p:grpSpPr>
          <a:xfrm flipH="1">
            <a:off x="933709" y="6409324"/>
            <a:ext cx="224082" cy="221156"/>
            <a:chOff x="4328868" y="5502988"/>
            <a:chExt cx="500307" cy="493774"/>
          </a:xfrm>
        </p:grpSpPr>
        <p:sp>
          <p:nvSpPr>
            <p:cNvPr id="29" name="Freeform 28">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29">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31" name="Straight Connector 30"/>
          <p:cNvCxnSpPr/>
          <p:nvPr/>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402226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8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296106" y="3614791"/>
            <a:ext cx="1366837" cy="1366837"/>
          </a:xfrm>
          <a:prstGeom prst="ellipse">
            <a:avLst/>
          </a:prstGeom>
          <a:ln w="57150">
            <a:solidFill>
              <a:schemeClr val="accent5"/>
            </a:solidFill>
          </a:ln>
        </p:spPr>
        <p:txBody>
          <a:bodyPr>
            <a:normAutofit/>
          </a:bodyPr>
          <a:lstStyle>
            <a:lvl1pPr>
              <a:defRPr sz="1400">
                <a:solidFill>
                  <a:schemeClr val="accent2"/>
                </a:solidFill>
              </a:defRPr>
            </a:lvl1pPr>
          </a:lstStyle>
          <a:p>
            <a:endParaRPr lang="id-ID" dirty="0"/>
          </a:p>
        </p:txBody>
      </p:sp>
      <p:sp>
        <p:nvSpPr>
          <p:cNvPr id="16" name="Picture Placeholder 3"/>
          <p:cNvSpPr>
            <a:spLocks noGrp="1"/>
          </p:cNvSpPr>
          <p:nvPr>
            <p:ph type="pic" sz="quarter" idx="11"/>
          </p:nvPr>
        </p:nvSpPr>
        <p:spPr>
          <a:xfrm>
            <a:off x="9529057" y="4921687"/>
            <a:ext cx="1366837" cy="1366837"/>
          </a:xfrm>
          <a:prstGeom prst="ellipse">
            <a:avLst/>
          </a:prstGeom>
          <a:ln w="57150">
            <a:solidFill>
              <a:schemeClr val="accent6"/>
            </a:solidFill>
          </a:ln>
        </p:spPr>
        <p:txBody>
          <a:bodyPr>
            <a:normAutofit/>
          </a:bodyPr>
          <a:lstStyle>
            <a:lvl1pPr>
              <a:defRPr sz="1400">
                <a:solidFill>
                  <a:schemeClr val="accent2"/>
                </a:solidFill>
              </a:defRPr>
            </a:lvl1pPr>
          </a:lstStyle>
          <a:p>
            <a:endParaRPr lang="id-ID" dirty="0"/>
          </a:p>
        </p:txBody>
      </p:sp>
      <p:sp>
        <p:nvSpPr>
          <p:cNvPr id="49" name="Picture Placeholder 3"/>
          <p:cNvSpPr>
            <a:spLocks noGrp="1"/>
          </p:cNvSpPr>
          <p:nvPr>
            <p:ph type="pic" sz="quarter" idx="12"/>
          </p:nvPr>
        </p:nvSpPr>
        <p:spPr>
          <a:xfrm>
            <a:off x="1296106" y="971203"/>
            <a:ext cx="1366837" cy="1366837"/>
          </a:xfrm>
          <a:prstGeom prst="ellipse">
            <a:avLst/>
          </a:prstGeom>
          <a:ln w="57150">
            <a:solidFill>
              <a:schemeClr val="accent3"/>
            </a:solidFill>
          </a:ln>
        </p:spPr>
        <p:txBody>
          <a:bodyPr>
            <a:normAutofit/>
          </a:bodyPr>
          <a:lstStyle>
            <a:lvl1pPr>
              <a:defRPr sz="1400">
                <a:solidFill>
                  <a:schemeClr val="accent2"/>
                </a:solidFill>
              </a:defRPr>
            </a:lvl1pPr>
          </a:lstStyle>
          <a:p>
            <a:endParaRPr lang="id-ID" dirty="0"/>
          </a:p>
        </p:txBody>
      </p:sp>
      <p:sp>
        <p:nvSpPr>
          <p:cNvPr id="50" name="Picture Placeholder 3"/>
          <p:cNvSpPr>
            <a:spLocks noGrp="1"/>
          </p:cNvSpPr>
          <p:nvPr>
            <p:ph type="pic" sz="quarter" idx="13"/>
          </p:nvPr>
        </p:nvSpPr>
        <p:spPr>
          <a:xfrm>
            <a:off x="9529057" y="2278099"/>
            <a:ext cx="1366837" cy="1366837"/>
          </a:xfrm>
          <a:prstGeom prst="ellipse">
            <a:avLst/>
          </a:prstGeom>
          <a:ln w="57150">
            <a:solidFill>
              <a:schemeClr val="accent4"/>
            </a:solidFill>
          </a:ln>
        </p:spPr>
        <p:txBody>
          <a:bodyPr>
            <a:normAutofit/>
          </a:bodyPr>
          <a:lstStyle>
            <a:lvl1pPr>
              <a:defRPr sz="1400">
                <a:solidFill>
                  <a:schemeClr val="accent2"/>
                </a:solidFill>
              </a:defRPr>
            </a:lvl1pPr>
          </a:lstStyle>
          <a:p>
            <a:endParaRPr lang="id-ID" dirty="0"/>
          </a:p>
        </p:txBody>
      </p:sp>
      <p:sp>
        <p:nvSpPr>
          <p:cNvPr id="24" name="Rectangle 23"/>
          <p:cNvSpPr/>
          <p:nvPr/>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5" name="Rectangle 24"/>
          <p:cNvSpPr/>
          <p:nvPr/>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6" name="TextBox 25"/>
          <p:cNvSpPr txBox="1"/>
          <p:nvPr/>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7" name="Group 26"/>
          <p:cNvGrpSpPr/>
          <p:nvPr/>
        </p:nvGrpSpPr>
        <p:grpSpPr>
          <a:xfrm>
            <a:off x="347419" y="6409324"/>
            <a:ext cx="224082" cy="221156"/>
            <a:chOff x="4328868" y="5502988"/>
            <a:chExt cx="500307" cy="493774"/>
          </a:xfrm>
        </p:grpSpPr>
        <p:sp>
          <p:nvSpPr>
            <p:cNvPr id="28" name="Freeform 27">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2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0" name="Group 29"/>
          <p:cNvGrpSpPr/>
          <p:nvPr/>
        </p:nvGrpSpPr>
        <p:grpSpPr>
          <a:xfrm flipH="1">
            <a:off x="933709" y="6409324"/>
            <a:ext cx="224082" cy="221156"/>
            <a:chOff x="4328868" y="5502988"/>
            <a:chExt cx="500307" cy="493774"/>
          </a:xfrm>
        </p:grpSpPr>
        <p:sp>
          <p:nvSpPr>
            <p:cNvPr id="31" name="Freeform 3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3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33" name="Straight Connector 32"/>
          <p:cNvCxnSpPr/>
          <p:nvPr/>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78823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0_Title Slide">
    <p:spTree>
      <p:nvGrpSpPr>
        <p:cNvPr id="1" name=""/>
        <p:cNvGrpSpPr/>
        <p:nvPr/>
      </p:nvGrpSpPr>
      <p:grpSpPr>
        <a:xfrm>
          <a:off x="0" y="0"/>
          <a:ext cx="0" cy="0"/>
          <a:chOff x="0" y="0"/>
          <a:chExt cx="0" cy="0"/>
        </a:xfrm>
      </p:grpSpPr>
      <p:sp>
        <p:nvSpPr>
          <p:cNvPr id="9" name="Picture Placeholder 3"/>
          <p:cNvSpPr>
            <a:spLocks noGrp="1"/>
          </p:cNvSpPr>
          <p:nvPr>
            <p:ph type="pic" sz="quarter" idx="12"/>
          </p:nvPr>
        </p:nvSpPr>
        <p:spPr>
          <a:xfrm>
            <a:off x="1296106" y="971203"/>
            <a:ext cx="1366837" cy="1366837"/>
          </a:xfrm>
          <a:prstGeom prst="ellipse">
            <a:avLst/>
          </a:prstGeom>
          <a:ln w="57150">
            <a:solidFill>
              <a:schemeClr val="accent2"/>
            </a:solidFill>
          </a:ln>
        </p:spPr>
        <p:txBody>
          <a:bodyPr>
            <a:normAutofit/>
          </a:bodyPr>
          <a:lstStyle>
            <a:lvl1pPr>
              <a:defRPr sz="1400">
                <a:solidFill>
                  <a:schemeClr val="accent5"/>
                </a:solidFill>
              </a:defRPr>
            </a:lvl1pPr>
          </a:lstStyle>
          <a:p>
            <a:endParaRPr lang="id-ID" dirty="0"/>
          </a:p>
        </p:txBody>
      </p:sp>
      <p:sp>
        <p:nvSpPr>
          <p:cNvPr id="10" name="Picture Placeholder 3"/>
          <p:cNvSpPr>
            <a:spLocks noGrp="1"/>
          </p:cNvSpPr>
          <p:nvPr>
            <p:ph type="pic" sz="quarter" idx="13"/>
          </p:nvPr>
        </p:nvSpPr>
        <p:spPr>
          <a:xfrm>
            <a:off x="9529057" y="2278099"/>
            <a:ext cx="1366837" cy="1366837"/>
          </a:xfrm>
          <a:prstGeom prst="ellipse">
            <a:avLst/>
          </a:prstGeom>
          <a:ln w="57150">
            <a:solidFill>
              <a:schemeClr val="accent3"/>
            </a:solidFill>
          </a:ln>
        </p:spPr>
        <p:txBody>
          <a:bodyPr>
            <a:normAutofit/>
          </a:bodyPr>
          <a:lstStyle>
            <a:lvl1pPr>
              <a:defRPr sz="1400">
                <a:solidFill>
                  <a:schemeClr val="accent2"/>
                </a:solidFill>
              </a:defRPr>
            </a:lvl1pPr>
          </a:lstStyle>
          <a:p>
            <a:endParaRPr lang="id-ID" dirty="0"/>
          </a:p>
        </p:txBody>
      </p:sp>
      <p:sp>
        <p:nvSpPr>
          <p:cNvPr id="14" name="Rectangle 13"/>
          <p:cNvSpPr/>
          <p:nvPr/>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5" name="Rectangle 14"/>
          <p:cNvSpPr/>
          <p:nvPr/>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6" name="TextBox 15"/>
          <p:cNvSpPr txBox="1"/>
          <p:nvPr/>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4" name="Group 23"/>
          <p:cNvGrpSpPr/>
          <p:nvPr/>
        </p:nvGrpSpPr>
        <p:grpSpPr>
          <a:xfrm>
            <a:off x="347419" y="6409324"/>
            <a:ext cx="224082" cy="221156"/>
            <a:chOff x="4328868" y="5502988"/>
            <a:chExt cx="500307" cy="493774"/>
          </a:xfrm>
        </p:grpSpPr>
        <p:sp>
          <p:nvSpPr>
            <p:cNvPr id="25" name="Freeform 24">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2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7" name="Group 26"/>
          <p:cNvGrpSpPr/>
          <p:nvPr/>
        </p:nvGrpSpPr>
        <p:grpSpPr>
          <a:xfrm flipH="1">
            <a:off x="933709" y="6409324"/>
            <a:ext cx="224082" cy="221156"/>
            <a:chOff x="4328868" y="5502988"/>
            <a:chExt cx="500307" cy="493774"/>
          </a:xfrm>
        </p:grpSpPr>
        <p:sp>
          <p:nvSpPr>
            <p:cNvPr id="28" name="Freeform 27">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2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30" name="Straight Connector 29"/>
          <p:cNvCxnSpPr/>
          <p:nvPr/>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05327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3_Title Slide">
    <p:spTree>
      <p:nvGrpSpPr>
        <p:cNvPr id="1" name=""/>
        <p:cNvGrpSpPr/>
        <p:nvPr/>
      </p:nvGrpSpPr>
      <p:grpSpPr>
        <a:xfrm>
          <a:off x="0" y="0"/>
          <a:ext cx="0" cy="0"/>
          <a:chOff x="0" y="0"/>
          <a:chExt cx="0" cy="0"/>
        </a:xfrm>
      </p:grpSpPr>
      <p:sp>
        <p:nvSpPr>
          <p:cNvPr id="14" name="Rectangle 13"/>
          <p:cNvSpPr/>
          <p:nvPr/>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5" name="Rectangle 14"/>
          <p:cNvSpPr/>
          <p:nvPr/>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6" name="TextBox 15"/>
          <p:cNvSpPr txBox="1"/>
          <p:nvPr/>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4" name="Group 23"/>
          <p:cNvGrpSpPr/>
          <p:nvPr/>
        </p:nvGrpSpPr>
        <p:grpSpPr>
          <a:xfrm>
            <a:off x="347419" y="6409324"/>
            <a:ext cx="224082" cy="221156"/>
            <a:chOff x="4328868" y="5502988"/>
            <a:chExt cx="500307" cy="493774"/>
          </a:xfrm>
        </p:grpSpPr>
        <p:sp>
          <p:nvSpPr>
            <p:cNvPr id="25" name="Freeform 24">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2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7" name="Group 26"/>
          <p:cNvGrpSpPr/>
          <p:nvPr/>
        </p:nvGrpSpPr>
        <p:grpSpPr>
          <a:xfrm flipH="1">
            <a:off x="933709" y="6409324"/>
            <a:ext cx="224082" cy="221156"/>
            <a:chOff x="4328868" y="5502988"/>
            <a:chExt cx="500307" cy="493774"/>
          </a:xfrm>
        </p:grpSpPr>
        <p:sp>
          <p:nvSpPr>
            <p:cNvPr id="28" name="Freeform 27">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2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30" name="Straight Connector 29"/>
          <p:cNvCxnSpPr/>
          <p:nvPr/>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0"/>
          </p:nvPr>
        </p:nvSpPr>
        <p:spPr>
          <a:xfrm>
            <a:off x="4937125" y="3083109"/>
            <a:ext cx="2317750" cy="2317750"/>
          </a:xfrm>
          <a:prstGeom prst="ellipse">
            <a:avLst/>
          </a:prstGeom>
          <a:ln w="98425">
            <a:solidFill>
              <a:schemeClr val="accent6"/>
            </a:solidFill>
          </a:ln>
        </p:spPr>
        <p:txBody>
          <a:bodyPr>
            <a:normAutofit/>
          </a:bodyPr>
          <a:lstStyle>
            <a:lvl1pPr>
              <a:defRPr sz="2400">
                <a:solidFill>
                  <a:schemeClr val="accent2"/>
                </a:solidFill>
              </a:defRPr>
            </a:lvl1pPr>
          </a:lstStyle>
          <a:p>
            <a:endParaRPr lang="id-ID"/>
          </a:p>
        </p:txBody>
      </p:sp>
    </p:spTree>
    <p:extLst>
      <p:ext uri="{BB962C8B-B14F-4D97-AF65-F5344CB8AC3E}">
        <p14:creationId xmlns:p14="http://schemas.microsoft.com/office/powerpoint/2010/main" val="103575442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4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5399088"/>
          </a:xfrm>
        </p:spPr>
        <p:txBody>
          <a:bodyPr>
            <a:normAutofit/>
          </a:bodyPr>
          <a:lstStyle>
            <a:lvl1pPr>
              <a:defRPr sz="3600">
                <a:solidFill>
                  <a:schemeClr val="accent2"/>
                </a:solidFill>
              </a:defRPr>
            </a:lvl1pPr>
          </a:lstStyle>
          <a:p>
            <a:endParaRPr lang="id-ID"/>
          </a:p>
        </p:txBody>
      </p:sp>
      <p:sp>
        <p:nvSpPr>
          <p:cNvPr id="14" name="Rectangle 13"/>
          <p:cNvSpPr/>
          <p:nvPr/>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5" name="Rectangle 14"/>
          <p:cNvSpPr/>
          <p:nvPr/>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6" name="TextBox 15"/>
          <p:cNvSpPr txBox="1"/>
          <p:nvPr/>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4" name="Group 23"/>
          <p:cNvGrpSpPr/>
          <p:nvPr/>
        </p:nvGrpSpPr>
        <p:grpSpPr>
          <a:xfrm>
            <a:off x="347419" y="6409324"/>
            <a:ext cx="224082" cy="221156"/>
            <a:chOff x="4328868" y="5502988"/>
            <a:chExt cx="500307" cy="493774"/>
          </a:xfrm>
        </p:grpSpPr>
        <p:sp>
          <p:nvSpPr>
            <p:cNvPr id="25" name="Freeform 24">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2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7" name="Group 26"/>
          <p:cNvGrpSpPr/>
          <p:nvPr/>
        </p:nvGrpSpPr>
        <p:grpSpPr>
          <a:xfrm flipH="1">
            <a:off x="933709" y="6409324"/>
            <a:ext cx="224082" cy="221156"/>
            <a:chOff x="4328868" y="5502988"/>
            <a:chExt cx="500307" cy="493774"/>
          </a:xfrm>
        </p:grpSpPr>
        <p:sp>
          <p:nvSpPr>
            <p:cNvPr id="28" name="Freeform 27">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2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30" name="Straight Connector 29"/>
          <p:cNvCxnSpPr/>
          <p:nvPr/>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519380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2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D0E15126-84DF-F74A-97CE-81C25FB69445}"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5B0CAA-CD65-5C41-9018-918F0D58F7BB}" type="slidenum">
              <a:rPr lang="en-US" smtClean="0"/>
              <a:t>‹#›</a:t>
            </a:fld>
            <a:endParaRPr lang="en-US"/>
          </a:p>
        </p:txBody>
      </p:sp>
    </p:spTree>
    <p:extLst>
      <p:ext uri="{BB962C8B-B14F-4D97-AF65-F5344CB8AC3E}">
        <p14:creationId xmlns:p14="http://schemas.microsoft.com/office/powerpoint/2010/main" val="1968115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2_Title Slide">
    <p:spTree>
      <p:nvGrpSpPr>
        <p:cNvPr id="1" name=""/>
        <p:cNvGrpSpPr/>
        <p:nvPr/>
      </p:nvGrpSpPr>
      <p:grpSpPr>
        <a:xfrm>
          <a:off x="0" y="0"/>
          <a:ext cx="0" cy="0"/>
          <a:chOff x="0" y="0"/>
          <a:chExt cx="0" cy="0"/>
        </a:xfrm>
      </p:grpSpPr>
      <p:sp>
        <p:nvSpPr>
          <p:cNvPr id="2" name="Rectangle 1"/>
          <p:cNvSpPr/>
          <p:nvPr/>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11560205" y="305131"/>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400" dirty="0">
              <a:solidFill>
                <a:schemeClr val="bg1"/>
              </a:solidFill>
            </a:endParaRPr>
          </a:p>
        </p:txBody>
      </p:sp>
    </p:spTree>
    <p:extLst>
      <p:ext uri="{BB962C8B-B14F-4D97-AF65-F5344CB8AC3E}">
        <p14:creationId xmlns:p14="http://schemas.microsoft.com/office/powerpoint/2010/main" val="32779684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8" name="Rectangle 7"/>
          <p:cNvSpPr/>
          <p:nvPr/>
        </p:nvSpPr>
        <p:spPr>
          <a:xfrm>
            <a:off x="0" y="-1"/>
            <a:ext cx="12192000" cy="4152123"/>
          </a:xfrm>
          <a:prstGeom prst="rect">
            <a:avLst/>
          </a:prstGeom>
          <a:pattFill prst="pct5">
            <a:fgClr>
              <a:schemeClr val="tx2">
                <a:lumMod val="75000"/>
              </a:schemeClr>
            </a:fgClr>
            <a:bgClr>
              <a:schemeClr val="tx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Rectangle 1"/>
          <p:cNvSpPr/>
          <p:nvPr/>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11560205" y="305131"/>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400" dirty="0">
              <a:solidFill>
                <a:schemeClr val="bg1"/>
              </a:solidFill>
            </a:endParaRPr>
          </a:p>
        </p:txBody>
      </p:sp>
      <p:sp>
        <p:nvSpPr>
          <p:cNvPr id="6" name="Picture Placeholder 3"/>
          <p:cNvSpPr>
            <a:spLocks noGrp="1"/>
          </p:cNvSpPr>
          <p:nvPr>
            <p:ph type="pic" sz="quarter" idx="10"/>
          </p:nvPr>
        </p:nvSpPr>
        <p:spPr>
          <a:xfrm>
            <a:off x="5265737" y="921256"/>
            <a:ext cx="1660525" cy="1658937"/>
          </a:xfrm>
          <a:prstGeom prst="ellipse">
            <a:avLst/>
          </a:prstGeom>
        </p:spPr>
        <p:txBody>
          <a:bodyPr>
            <a:normAutofit/>
          </a:bodyPr>
          <a:lstStyle>
            <a:lvl1pPr>
              <a:defRPr sz="1600">
                <a:solidFill>
                  <a:schemeClr val="accent2"/>
                </a:solidFill>
              </a:defRPr>
            </a:lvl1pPr>
          </a:lstStyle>
          <a:p>
            <a:endParaRPr lang="id-ID" dirty="0"/>
          </a:p>
        </p:txBody>
      </p:sp>
      <p:grpSp>
        <p:nvGrpSpPr>
          <p:cNvPr id="16" name="Group 15"/>
          <p:cNvGrpSpPr/>
          <p:nvPr/>
        </p:nvGrpSpPr>
        <p:grpSpPr>
          <a:xfrm>
            <a:off x="347419" y="6409324"/>
            <a:ext cx="224082" cy="221156"/>
            <a:chOff x="4328868" y="5502988"/>
            <a:chExt cx="500307" cy="493774"/>
          </a:xfrm>
        </p:grpSpPr>
        <p:sp>
          <p:nvSpPr>
            <p:cNvPr id="17" name="Freeform 1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17">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9" name="Group 18"/>
          <p:cNvGrpSpPr/>
          <p:nvPr/>
        </p:nvGrpSpPr>
        <p:grpSpPr>
          <a:xfrm flipH="1">
            <a:off x="933709" y="6409324"/>
            <a:ext cx="224082" cy="221156"/>
            <a:chOff x="4328868" y="5502988"/>
            <a:chExt cx="500307" cy="493774"/>
          </a:xfrm>
        </p:grpSpPr>
        <p:sp>
          <p:nvSpPr>
            <p:cNvPr id="20" name="Freeform 19">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20">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22" name="Straight Connector 21"/>
          <p:cNvCxnSpPr/>
          <p:nvPr/>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232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2" name="Rectangle 1"/>
          <p:cNvSpPr/>
          <p:nvPr/>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accent2"/>
              </a:solidFill>
            </a:endParaRPr>
          </a:p>
        </p:txBody>
      </p:sp>
      <p:sp>
        <p:nvSpPr>
          <p:cNvPr id="5" name="Rectangle 4"/>
          <p:cNvSpPr/>
          <p:nvPr/>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accent2"/>
              </a:solidFill>
            </a:endParaRPr>
          </a:p>
        </p:txBody>
      </p:sp>
      <p:sp>
        <p:nvSpPr>
          <p:cNvPr id="7" name="TextBox 6"/>
          <p:cNvSpPr txBox="1"/>
          <p:nvPr/>
        </p:nvSpPr>
        <p:spPr>
          <a:xfrm>
            <a:off x="11560205" y="305131"/>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400" dirty="0">
              <a:solidFill>
                <a:schemeClr val="bg1"/>
              </a:solidFill>
            </a:endParaRPr>
          </a:p>
        </p:txBody>
      </p:sp>
      <p:sp>
        <p:nvSpPr>
          <p:cNvPr id="8" name="Picture Placeholder 3"/>
          <p:cNvSpPr>
            <a:spLocks noGrp="1"/>
          </p:cNvSpPr>
          <p:nvPr>
            <p:ph type="pic" sz="quarter" idx="11"/>
          </p:nvPr>
        </p:nvSpPr>
        <p:spPr>
          <a:xfrm>
            <a:off x="8116673" y="1993246"/>
            <a:ext cx="4059266" cy="2635316"/>
          </a:xfrm>
        </p:spPr>
        <p:txBody>
          <a:bodyPr>
            <a:normAutofit/>
          </a:bodyPr>
          <a:lstStyle>
            <a:lvl1pPr>
              <a:defRPr sz="1600">
                <a:solidFill>
                  <a:schemeClr val="accent2"/>
                </a:solidFill>
              </a:defRPr>
            </a:lvl1pPr>
          </a:lstStyle>
          <a:p>
            <a:endParaRPr lang="id-ID"/>
          </a:p>
        </p:txBody>
      </p:sp>
      <p:sp>
        <p:nvSpPr>
          <p:cNvPr id="11" name="Picture Placeholder 3"/>
          <p:cNvSpPr>
            <a:spLocks noGrp="1"/>
          </p:cNvSpPr>
          <p:nvPr>
            <p:ph type="pic" sz="quarter" idx="12"/>
          </p:nvPr>
        </p:nvSpPr>
        <p:spPr>
          <a:xfrm>
            <a:off x="0" y="1993246"/>
            <a:ext cx="4058337" cy="2635316"/>
          </a:xfrm>
        </p:spPr>
        <p:txBody>
          <a:bodyPr>
            <a:normAutofit/>
          </a:bodyPr>
          <a:lstStyle>
            <a:lvl1pPr>
              <a:defRPr sz="1600">
                <a:solidFill>
                  <a:schemeClr val="accent2"/>
                </a:solidFill>
              </a:defRPr>
            </a:lvl1pPr>
          </a:lstStyle>
          <a:p>
            <a:endParaRPr lang="id-ID"/>
          </a:p>
        </p:txBody>
      </p:sp>
      <p:grpSp>
        <p:nvGrpSpPr>
          <p:cNvPr id="17" name="Group 16"/>
          <p:cNvGrpSpPr/>
          <p:nvPr/>
        </p:nvGrpSpPr>
        <p:grpSpPr>
          <a:xfrm>
            <a:off x="347419" y="6409324"/>
            <a:ext cx="224082" cy="221156"/>
            <a:chOff x="4328868" y="5502988"/>
            <a:chExt cx="500307" cy="493774"/>
          </a:xfrm>
        </p:grpSpPr>
        <p:sp>
          <p:nvSpPr>
            <p:cNvPr id="18" name="Freeform 17">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1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0" name="Group 19"/>
          <p:cNvGrpSpPr/>
          <p:nvPr/>
        </p:nvGrpSpPr>
        <p:grpSpPr>
          <a:xfrm flipH="1">
            <a:off x="933709" y="6409324"/>
            <a:ext cx="224082" cy="221156"/>
            <a:chOff x="4328868" y="5502988"/>
            <a:chExt cx="500307" cy="493774"/>
          </a:xfrm>
        </p:grpSpPr>
        <p:sp>
          <p:nvSpPr>
            <p:cNvPr id="21" name="Freeform 2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2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23" name="Straight Connector 22"/>
          <p:cNvCxnSpPr/>
          <p:nvPr/>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29492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2" name="Rectangle 1"/>
          <p:cNvSpPr/>
          <p:nvPr/>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accent2"/>
              </a:solidFill>
            </a:endParaRPr>
          </a:p>
        </p:txBody>
      </p:sp>
      <p:sp>
        <p:nvSpPr>
          <p:cNvPr id="5" name="Rectangle 4"/>
          <p:cNvSpPr/>
          <p:nvPr/>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accent2"/>
              </a:solidFill>
            </a:endParaRPr>
          </a:p>
        </p:txBody>
      </p:sp>
      <p:sp>
        <p:nvSpPr>
          <p:cNvPr id="7" name="TextBox 6"/>
          <p:cNvSpPr txBox="1"/>
          <p:nvPr/>
        </p:nvSpPr>
        <p:spPr>
          <a:xfrm>
            <a:off x="11560205" y="305131"/>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400" dirty="0">
              <a:solidFill>
                <a:schemeClr val="bg1"/>
              </a:solidFill>
            </a:endParaRPr>
          </a:p>
        </p:txBody>
      </p:sp>
      <p:sp>
        <p:nvSpPr>
          <p:cNvPr id="11" name="Picture Placeholder 3"/>
          <p:cNvSpPr>
            <a:spLocks noGrp="1"/>
          </p:cNvSpPr>
          <p:nvPr>
            <p:ph type="pic" sz="quarter" idx="12"/>
          </p:nvPr>
        </p:nvSpPr>
        <p:spPr>
          <a:xfrm>
            <a:off x="0" y="1993246"/>
            <a:ext cx="12192000" cy="2635316"/>
          </a:xfrm>
        </p:spPr>
        <p:txBody>
          <a:bodyPr>
            <a:normAutofit/>
          </a:bodyPr>
          <a:lstStyle>
            <a:lvl1pPr>
              <a:defRPr sz="1600">
                <a:solidFill>
                  <a:schemeClr val="accent2"/>
                </a:solidFill>
              </a:defRPr>
            </a:lvl1pPr>
          </a:lstStyle>
          <a:p>
            <a:endParaRPr lang="id-ID"/>
          </a:p>
        </p:txBody>
      </p:sp>
      <p:grpSp>
        <p:nvGrpSpPr>
          <p:cNvPr id="15" name="Group 14"/>
          <p:cNvGrpSpPr/>
          <p:nvPr/>
        </p:nvGrpSpPr>
        <p:grpSpPr>
          <a:xfrm>
            <a:off x="347419" y="6409324"/>
            <a:ext cx="224082" cy="221156"/>
            <a:chOff x="4328868" y="5502988"/>
            <a:chExt cx="500307" cy="493774"/>
          </a:xfrm>
        </p:grpSpPr>
        <p:sp>
          <p:nvSpPr>
            <p:cNvPr id="16" name="Freeform 15">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16">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8" name="Group 17"/>
          <p:cNvGrpSpPr/>
          <p:nvPr/>
        </p:nvGrpSpPr>
        <p:grpSpPr>
          <a:xfrm flipH="1">
            <a:off x="933709" y="6409324"/>
            <a:ext cx="224082" cy="221156"/>
            <a:chOff x="4328868" y="5502988"/>
            <a:chExt cx="500307" cy="493774"/>
          </a:xfrm>
        </p:grpSpPr>
        <p:sp>
          <p:nvSpPr>
            <p:cNvPr id="19" name="Freeform 18">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19">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21" name="Straight Connector 20"/>
          <p:cNvCxnSpPr/>
          <p:nvPr/>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90867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0" y="0"/>
            <a:ext cx="2034000" cy="2286000"/>
          </a:xfrm>
        </p:spPr>
        <p:txBody>
          <a:bodyPr/>
          <a:lstStyle>
            <a:lvl1pPr>
              <a:defRPr sz="1800">
                <a:solidFill>
                  <a:schemeClr val="accent2"/>
                </a:solidFill>
              </a:defRPr>
            </a:lvl1pPr>
          </a:lstStyle>
          <a:p>
            <a:endParaRPr lang="id-ID"/>
          </a:p>
        </p:txBody>
      </p:sp>
      <p:sp>
        <p:nvSpPr>
          <p:cNvPr id="8" name="Picture Placeholder 3"/>
          <p:cNvSpPr>
            <a:spLocks noGrp="1"/>
          </p:cNvSpPr>
          <p:nvPr>
            <p:ph type="pic" sz="quarter" idx="11"/>
          </p:nvPr>
        </p:nvSpPr>
        <p:spPr>
          <a:xfrm>
            <a:off x="0" y="2286000"/>
            <a:ext cx="2034000" cy="2286000"/>
          </a:xfrm>
        </p:spPr>
        <p:txBody>
          <a:bodyPr/>
          <a:lstStyle>
            <a:lvl1pPr>
              <a:defRPr sz="1800">
                <a:solidFill>
                  <a:schemeClr val="accent2"/>
                </a:solidFill>
              </a:defRPr>
            </a:lvl1pPr>
          </a:lstStyle>
          <a:p>
            <a:endParaRPr lang="id-ID"/>
          </a:p>
        </p:txBody>
      </p:sp>
      <p:sp>
        <p:nvSpPr>
          <p:cNvPr id="9" name="Picture Placeholder 3"/>
          <p:cNvSpPr>
            <a:spLocks noGrp="1"/>
          </p:cNvSpPr>
          <p:nvPr>
            <p:ph type="pic" sz="quarter" idx="12"/>
          </p:nvPr>
        </p:nvSpPr>
        <p:spPr>
          <a:xfrm>
            <a:off x="0" y="4572000"/>
            <a:ext cx="2034000" cy="2286000"/>
          </a:xfrm>
        </p:spPr>
        <p:txBody>
          <a:bodyPr/>
          <a:lstStyle>
            <a:lvl1pPr>
              <a:defRPr sz="1800">
                <a:solidFill>
                  <a:schemeClr val="accent2"/>
                </a:solidFill>
              </a:defRPr>
            </a:lvl1pPr>
          </a:lstStyle>
          <a:p>
            <a:endParaRPr lang="id-ID"/>
          </a:p>
        </p:txBody>
      </p:sp>
      <p:sp>
        <p:nvSpPr>
          <p:cNvPr id="10" name="Picture Placeholder 3"/>
          <p:cNvSpPr>
            <a:spLocks noGrp="1"/>
          </p:cNvSpPr>
          <p:nvPr>
            <p:ph type="pic" sz="quarter" idx="13"/>
          </p:nvPr>
        </p:nvSpPr>
        <p:spPr>
          <a:xfrm>
            <a:off x="2037319" y="0"/>
            <a:ext cx="2034000" cy="2286000"/>
          </a:xfrm>
        </p:spPr>
        <p:txBody>
          <a:bodyPr/>
          <a:lstStyle>
            <a:lvl1pPr>
              <a:defRPr sz="1800">
                <a:solidFill>
                  <a:schemeClr val="accent2"/>
                </a:solidFill>
              </a:defRPr>
            </a:lvl1pPr>
          </a:lstStyle>
          <a:p>
            <a:endParaRPr lang="id-ID"/>
          </a:p>
        </p:txBody>
      </p:sp>
      <p:sp>
        <p:nvSpPr>
          <p:cNvPr id="12" name="Picture Placeholder 3"/>
          <p:cNvSpPr>
            <a:spLocks noGrp="1"/>
          </p:cNvSpPr>
          <p:nvPr>
            <p:ph type="pic" sz="quarter" idx="14"/>
          </p:nvPr>
        </p:nvSpPr>
        <p:spPr>
          <a:xfrm>
            <a:off x="2037319" y="2286000"/>
            <a:ext cx="2034000" cy="2286000"/>
          </a:xfrm>
        </p:spPr>
        <p:txBody>
          <a:bodyPr/>
          <a:lstStyle>
            <a:lvl1pPr>
              <a:defRPr sz="1800">
                <a:solidFill>
                  <a:schemeClr val="accent2"/>
                </a:solidFill>
              </a:defRPr>
            </a:lvl1pPr>
          </a:lstStyle>
          <a:p>
            <a:endParaRPr lang="id-ID"/>
          </a:p>
        </p:txBody>
      </p:sp>
      <p:sp>
        <p:nvSpPr>
          <p:cNvPr id="13" name="Picture Placeholder 3"/>
          <p:cNvSpPr>
            <a:spLocks noGrp="1"/>
          </p:cNvSpPr>
          <p:nvPr>
            <p:ph type="pic" sz="quarter" idx="15"/>
          </p:nvPr>
        </p:nvSpPr>
        <p:spPr>
          <a:xfrm>
            <a:off x="2037319" y="4572000"/>
            <a:ext cx="2034000" cy="2286000"/>
          </a:xfrm>
        </p:spPr>
        <p:txBody>
          <a:bodyPr/>
          <a:lstStyle>
            <a:lvl1pPr>
              <a:defRPr sz="1800">
                <a:solidFill>
                  <a:schemeClr val="accent2"/>
                </a:solidFill>
              </a:defRPr>
            </a:lvl1pPr>
          </a:lstStyle>
          <a:p>
            <a:endParaRPr lang="id-ID"/>
          </a:p>
        </p:txBody>
      </p:sp>
      <p:sp>
        <p:nvSpPr>
          <p:cNvPr id="14" name="Picture Placeholder 3"/>
          <p:cNvSpPr>
            <a:spLocks noGrp="1"/>
          </p:cNvSpPr>
          <p:nvPr>
            <p:ph type="pic" sz="quarter" idx="16"/>
          </p:nvPr>
        </p:nvSpPr>
        <p:spPr>
          <a:xfrm>
            <a:off x="4071319" y="0"/>
            <a:ext cx="2034000" cy="2286000"/>
          </a:xfrm>
        </p:spPr>
        <p:txBody>
          <a:bodyPr/>
          <a:lstStyle>
            <a:lvl1pPr>
              <a:defRPr sz="1800">
                <a:solidFill>
                  <a:schemeClr val="accent2"/>
                </a:solidFill>
              </a:defRPr>
            </a:lvl1pPr>
          </a:lstStyle>
          <a:p>
            <a:endParaRPr lang="id-ID"/>
          </a:p>
        </p:txBody>
      </p:sp>
      <p:sp>
        <p:nvSpPr>
          <p:cNvPr id="15" name="Picture Placeholder 3"/>
          <p:cNvSpPr>
            <a:spLocks noGrp="1"/>
          </p:cNvSpPr>
          <p:nvPr>
            <p:ph type="pic" sz="quarter" idx="17"/>
          </p:nvPr>
        </p:nvSpPr>
        <p:spPr>
          <a:xfrm>
            <a:off x="4071319" y="2286000"/>
            <a:ext cx="2034000" cy="2286000"/>
          </a:xfrm>
        </p:spPr>
        <p:txBody>
          <a:bodyPr/>
          <a:lstStyle>
            <a:lvl1pPr>
              <a:defRPr sz="1800">
                <a:solidFill>
                  <a:schemeClr val="accent2"/>
                </a:solidFill>
              </a:defRPr>
            </a:lvl1pPr>
          </a:lstStyle>
          <a:p>
            <a:endParaRPr lang="id-ID"/>
          </a:p>
        </p:txBody>
      </p:sp>
      <p:sp>
        <p:nvSpPr>
          <p:cNvPr id="16" name="Picture Placeholder 3"/>
          <p:cNvSpPr>
            <a:spLocks noGrp="1"/>
          </p:cNvSpPr>
          <p:nvPr>
            <p:ph type="pic" sz="quarter" idx="18"/>
          </p:nvPr>
        </p:nvSpPr>
        <p:spPr>
          <a:xfrm>
            <a:off x="4071319" y="4572000"/>
            <a:ext cx="2034000" cy="2286000"/>
          </a:xfrm>
        </p:spPr>
        <p:txBody>
          <a:bodyPr/>
          <a:lstStyle>
            <a:lvl1pPr>
              <a:defRPr sz="1800">
                <a:solidFill>
                  <a:schemeClr val="accent2"/>
                </a:solidFill>
              </a:defRPr>
            </a:lvl1pPr>
          </a:lstStyle>
          <a:p>
            <a:endParaRPr lang="id-ID"/>
          </a:p>
        </p:txBody>
      </p:sp>
      <p:sp>
        <p:nvSpPr>
          <p:cNvPr id="17" name="Picture Placeholder 3"/>
          <p:cNvSpPr>
            <a:spLocks noGrp="1"/>
          </p:cNvSpPr>
          <p:nvPr>
            <p:ph type="pic" sz="quarter" idx="19"/>
          </p:nvPr>
        </p:nvSpPr>
        <p:spPr>
          <a:xfrm>
            <a:off x="6108638" y="0"/>
            <a:ext cx="2034000" cy="2286000"/>
          </a:xfrm>
        </p:spPr>
        <p:txBody>
          <a:bodyPr/>
          <a:lstStyle>
            <a:lvl1pPr>
              <a:defRPr sz="1800">
                <a:solidFill>
                  <a:schemeClr val="accent2"/>
                </a:solidFill>
              </a:defRPr>
            </a:lvl1pPr>
          </a:lstStyle>
          <a:p>
            <a:endParaRPr lang="id-ID"/>
          </a:p>
        </p:txBody>
      </p:sp>
      <p:sp>
        <p:nvSpPr>
          <p:cNvPr id="18" name="Picture Placeholder 3"/>
          <p:cNvSpPr>
            <a:spLocks noGrp="1"/>
          </p:cNvSpPr>
          <p:nvPr>
            <p:ph type="pic" sz="quarter" idx="20"/>
          </p:nvPr>
        </p:nvSpPr>
        <p:spPr>
          <a:xfrm>
            <a:off x="6108638" y="2286000"/>
            <a:ext cx="2034000" cy="2286000"/>
          </a:xfrm>
        </p:spPr>
        <p:txBody>
          <a:bodyPr/>
          <a:lstStyle>
            <a:lvl1pPr>
              <a:defRPr sz="1800">
                <a:solidFill>
                  <a:schemeClr val="accent2"/>
                </a:solidFill>
              </a:defRPr>
            </a:lvl1pPr>
          </a:lstStyle>
          <a:p>
            <a:endParaRPr lang="id-ID"/>
          </a:p>
        </p:txBody>
      </p:sp>
      <p:sp>
        <p:nvSpPr>
          <p:cNvPr id="19" name="Picture Placeholder 3"/>
          <p:cNvSpPr>
            <a:spLocks noGrp="1"/>
          </p:cNvSpPr>
          <p:nvPr>
            <p:ph type="pic" sz="quarter" idx="21"/>
          </p:nvPr>
        </p:nvSpPr>
        <p:spPr>
          <a:xfrm>
            <a:off x="6108638" y="4572000"/>
            <a:ext cx="2034000" cy="2286000"/>
          </a:xfrm>
        </p:spPr>
        <p:txBody>
          <a:bodyPr/>
          <a:lstStyle>
            <a:lvl1pPr>
              <a:defRPr sz="1800">
                <a:solidFill>
                  <a:schemeClr val="accent2"/>
                </a:solidFill>
              </a:defRPr>
            </a:lvl1pPr>
          </a:lstStyle>
          <a:p>
            <a:endParaRPr lang="id-ID"/>
          </a:p>
        </p:txBody>
      </p:sp>
      <p:sp>
        <p:nvSpPr>
          <p:cNvPr id="20" name="Picture Placeholder 3"/>
          <p:cNvSpPr>
            <a:spLocks noGrp="1"/>
          </p:cNvSpPr>
          <p:nvPr>
            <p:ph type="pic" sz="quarter" idx="22"/>
          </p:nvPr>
        </p:nvSpPr>
        <p:spPr>
          <a:xfrm>
            <a:off x="8139319" y="0"/>
            <a:ext cx="2034000" cy="2286000"/>
          </a:xfrm>
        </p:spPr>
        <p:txBody>
          <a:bodyPr/>
          <a:lstStyle>
            <a:lvl1pPr>
              <a:defRPr sz="1800">
                <a:solidFill>
                  <a:schemeClr val="accent2"/>
                </a:solidFill>
              </a:defRPr>
            </a:lvl1pPr>
          </a:lstStyle>
          <a:p>
            <a:endParaRPr lang="id-ID"/>
          </a:p>
        </p:txBody>
      </p:sp>
      <p:sp>
        <p:nvSpPr>
          <p:cNvPr id="21" name="Picture Placeholder 3"/>
          <p:cNvSpPr>
            <a:spLocks noGrp="1"/>
          </p:cNvSpPr>
          <p:nvPr>
            <p:ph type="pic" sz="quarter" idx="23"/>
          </p:nvPr>
        </p:nvSpPr>
        <p:spPr>
          <a:xfrm>
            <a:off x="8139319" y="2286000"/>
            <a:ext cx="2034000" cy="2286000"/>
          </a:xfrm>
        </p:spPr>
        <p:txBody>
          <a:bodyPr/>
          <a:lstStyle>
            <a:lvl1pPr>
              <a:defRPr sz="1800">
                <a:solidFill>
                  <a:schemeClr val="accent2"/>
                </a:solidFill>
              </a:defRPr>
            </a:lvl1pPr>
          </a:lstStyle>
          <a:p>
            <a:endParaRPr lang="id-ID"/>
          </a:p>
        </p:txBody>
      </p:sp>
      <p:sp>
        <p:nvSpPr>
          <p:cNvPr id="22" name="Picture Placeholder 3"/>
          <p:cNvSpPr>
            <a:spLocks noGrp="1"/>
          </p:cNvSpPr>
          <p:nvPr>
            <p:ph type="pic" sz="quarter" idx="24"/>
          </p:nvPr>
        </p:nvSpPr>
        <p:spPr>
          <a:xfrm>
            <a:off x="8139319" y="4572000"/>
            <a:ext cx="2034000" cy="2286000"/>
          </a:xfrm>
        </p:spPr>
        <p:txBody>
          <a:bodyPr/>
          <a:lstStyle>
            <a:lvl1pPr>
              <a:defRPr sz="1800">
                <a:solidFill>
                  <a:schemeClr val="accent2"/>
                </a:solidFill>
              </a:defRPr>
            </a:lvl1pPr>
          </a:lstStyle>
          <a:p>
            <a:endParaRPr lang="id-ID"/>
          </a:p>
        </p:txBody>
      </p:sp>
      <p:sp>
        <p:nvSpPr>
          <p:cNvPr id="23" name="Picture Placeholder 3"/>
          <p:cNvSpPr>
            <a:spLocks noGrp="1"/>
          </p:cNvSpPr>
          <p:nvPr>
            <p:ph type="pic" sz="quarter" idx="25"/>
          </p:nvPr>
        </p:nvSpPr>
        <p:spPr>
          <a:xfrm>
            <a:off x="10176638" y="0"/>
            <a:ext cx="2034000" cy="2286000"/>
          </a:xfrm>
        </p:spPr>
        <p:txBody>
          <a:bodyPr/>
          <a:lstStyle>
            <a:lvl1pPr>
              <a:defRPr sz="1800">
                <a:solidFill>
                  <a:schemeClr val="accent2"/>
                </a:solidFill>
              </a:defRPr>
            </a:lvl1pPr>
          </a:lstStyle>
          <a:p>
            <a:endParaRPr lang="id-ID"/>
          </a:p>
        </p:txBody>
      </p:sp>
      <p:sp>
        <p:nvSpPr>
          <p:cNvPr id="24" name="Picture Placeholder 3"/>
          <p:cNvSpPr>
            <a:spLocks noGrp="1"/>
          </p:cNvSpPr>
          <p:nvPr>
            <p:ph type="pic" sz="quarter" idx="26"/>
          </p:nvPr>
        </p:nvSpPr>
        <p:spPr>
          <a:xfrm>
            <a:off x="10176638" y="2286000"/>
            <a:ext cx="2034000" cy="2286000"/>
          </a:xfrm>
        </p:spPr>
        <p:txBody>
          <a:bodyPr/>
          <a:lstStyle>
            <a:lvl1pPr>
              <a:defRPr sz="1800">
                <a:solidFill>
                  <a:schemeClr val="accent2"/>
                </a:solidFill>
              </a:defRPr>
            </a:lvl1pPr>
          </a:lstStyle>
          <a:p>
            <a:endParaRPr lang="id-ID"/>
          </a:p>
        </p:txBody>
      </p:sp>
      <p:sp>
        <p:nvSpPr>
          <p:cNvPr id="25" name="Picture Placeholder 3"/>
          <p:cNvSpPr>
            <a:spLocks noGrp="1"/>
          </p:cNvSpPr>
          <p:nvPr>
            <p:ph type="pic" sz="quarter" idx="27"/>
          </p:nvPr>
        </p:nvSpPr>
        <p:spPr>
          <a:xfrm>
            <a:off x="10176638" y="4572000"/>
            <a:ext cx="2034000" cy="2286000"/>
          </a:xfrm>
        </p:spPr>
        <p:txBody>
          <a:bodyPr/>
          <a:lstStyle>
            <a:lvl1pPr>
              <a:defRPr sz="1800">
                <a:solidFill>
                  <a:schemeClr val="accent2"/>
                </a:solidFill>
              </a:defRPr>
            </a:lvl1pPr>
          </a:lstStyle>
          <a:p>
            <a:endParaRPr lang="id-ID"/>
          </a:p>
        </p:txBody>
      </p:sp>
      <p:sp>
        <p:nvSpPr>
          <p:cNvPr id="2" name="Rectangle 1"/>
          <p:cNvSpPr/>
          <p:nvPr/>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accent2"/>
              </a:solidFill>
            </a:endParaRPr>
          </a:p>
        </p:txBody>
      </p:sp>
      <p:sp>
        <p:nvSpPr>
          <p:cNvPr id="5" name="Rectangle 4"/>
          <p:cNvSpPr/>
          <p:nvPr/>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accent2"/>
              </a:solidFill>
            </a:endParaRPr>
          </a:p>
        </p:txBody>
      </p:sp>
      <p:sp>
        <p:nvSpPr>
          <p:cNvPr id="7" name="TextBox 6"/>
          <p:cNvSpPr txBox="1"/>
          <p:nvPr/>
        </p:nvSpPr>
        <p:spPr>
          <a:xfrm>
            <a:off x="11584250" y="305131"/>
            <a:ext cx="351378" cy="261610"/>
          </a:xfrm>
          <a:prstGeom prst="rect">
            <a:avLst/>
          </a:prstGeom>
          <a:noFill/>
        </p:spPr>
        <p:txBody>
          <a:bodyPr wrap="none" rtlCol="0">
            <a:spAutoFit/>
          </a:bodyPr>
          <a:lstStyle/>
          <a:p>
            <a:pPr algn="ctr"/>
            <a:fld id="{260E2A6B-A809-4840-BF14-8648BC0BDF87}" type="slidenum">
              <a:rPr lang="id-ID" sz="1050" b="1" smtClean="0">
                <a:solidFill>
                  <a:schemeClr val="accent2"/>
                </a:solidFill>
              </a:rPr>
              <a:pPr algn="ctr"/>
              <a:t>‹#›</a:t>
            </a:fld>
            <a:endParaRPr lang="id-ID" sz="1050" dirty="0">
              <a:solidFill>
                <a:schemeClr val="accent2"/>
              </a:solidFill>
            </a:endParaRPr>
          </a:p>
        </p:txBody>
      </p:sp>
    </p:spTree>
    <p:extLst>
      <p:ext uri="{BB962C8B-B14F-4D97-AF65-F5344CB8AC3E}">
        <p14:creationId xmlns:p14="http://schemas.microsoft.com/office/powerpoint/2010/main" val="202324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2" name="Rectangle 1"/>
          <p:cNvSpPr/>
          <p:nvPr/>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5" name="Rectangle 4"/>
          <p:cNvSpPr/>
          <p:nvPr/>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7" name="TextBox 6"/>
          <p:cNvSpPr txBox="1"/>
          <p:nvPr/>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sp>
        <p:nvSpPr>
          <p:cNvPr id="26" name="Picture Placeholder 3"/>
          <p:cNvSpPr>
            <a:spLocks noGrp="1"/>
          </p:cNvSpPr>
          <p:nvPr>
            <p:ph type="pic" sz="quarter" idx="10"/>
          </p:nvPr>
        </p:nvSpPr>
        <p:spPr>
          <a:xfrm>
            <a:off x="1450174" y="2284944"/>
            <a:ext cx="1697846" cy="1697847"/>
          </a:xfrm>
          <a:prstGeom prst="ellipse">
            <a:avLst/>
          </a:prstGeom>
        </p:spPr>
        <p:txBody>
          <a:bodyPr>
            <a:normAutofit/>
          </a:bodyPr>
          <a:lstStyle>
            <a:lvl1pPr>
              <a:defRPr sz="1600">
                <a:solidFill>
                  <a:schemeClr val="accent2"/>
                </a:solidFill>
              </a:defRPr>
            </a:lvl1pPr>
          </a:lstStyle>
          <a:p>
            <a:endParaRPr lang="id-ID" dirty="0"/>
          </a:p>
        </p:txBody>
      </p:sp>
      <p:sp>
        <p:nvSpPr>
          <p:cNvPr id="27" name="Picture Placeholder 3"/>
          <p:cNvSpPr>
            <a:spLocks noGrp="1"/>
          </p:cNvSpPr>
          <p:nvPr>
            <p:ph type="pic" sz="quarter" idx="11"/>
          </p:nvPr>
        </p:nvSpPr>
        <p:spPr>
          <a:xfrm>
            <a:off x="3971864" y="2284944"/>
            <a:ext cx="1697846" cy="1697847"/>
          </a:xfrm>
          <a:prstGeom prst="ellipse">
            <a:avLst/>
          </a:prstGeom>
        </p:spPr>
        <p:txBody>
          <a:bodyPr>
            <a:normAutofit/>
          </a:bodyPr>
          <a:lstStyle>
            <a:lvl1pPr>
              <a:defRPr sz="1600">
                <a:solidFill>
                  <a:schemeClr val="accent2"/>
                </a:solidFill>
              </a:defRPr>
            </a:lvl1pPr>
          </a:lstStyle>
          <a:p>
            <a:endParaRPr lang="id-ID" dirty="0"/>
          </a:p>
        </p:txBody>
      </p:sp>
      <p:sp>
        <p:nvSpPr>
          <p:cNvPr id="28" name="Picture Placeholder 3"/>
          <p:cNvSpPr>
            <a:spLocks noGrp="1"/>
          </p:cNvSpPr>
          <p:nvPr>
            <p:ph type="pic" sz="quarter" idx="12"/>
          </p:nvPr>
        </p:nvSpPr>
        <p:spPr>
          <a:xfrm>
            <a:off x="6508785" y="2284944"/>
            <a:ext cx="1697846" cy="1697847"/>
          </a:xfrm>
          <a:prstGeom prst="ellipse">
            <a:avLst/>
          </a:prstGeom>
        </p:spPr>
        <p:txBody>
          <a:bodyPr>
            <a:normAutofit/>
          </a:bodyPr>
          <a:lstStyle>
            <a:lvl1pPr>
              <a:defRPr sz="1600">
                <a:solidFill>
                  <a:schemeClr val="accent2"/>
                </a:solidFill>
              </a:defRPr>
            </a:lvl1pPr>
          </a:lstStyle>
          <a:p>
            <a:endParaRPr lang="id-ID" dirty="0"/>
          </a:p>
        </p:txBody>
      </p:sp>
      <p:sp>
        <p:nvSpPr>
          <p:cNvPr id="29" name="Picture Placeholder 3"/>
          <p:cNvSpPr>
            <a:spLocks noGrp="1"/>
          </p:cNvSpPr>
          <p:nvPr>
            <p:ph type="pic" sz="quarter" idx="13"/>
          </p:nvPr>
        </p:nvSpPr>
        <p:spPr>
          <a:xfrm>
            <a:off x="9030475" y="2284944"/>
            <a:ext cx="1697846" cy="1697847"/>
          </a:xfrm>
          <a:prstGeom prst="ellipse">
            <a:avLst/>
          </a:prstGeom>
        </p:spPr>
        <p:txBody>
          <a:bodyPr>
            <a:normAutofit/>
          </a:bodyPr>
          <a:lstStyle>
            <a:lvl1pPr>
              <a:defRPr sz="1600">
                <a:solidFill>
                  <a:schemeClr val="accent2"/>
                </a:solidFill>
              </a:defRPr>
            </a:lvl1pPr>
          </a:lstStyle>
          <a:p>
            <a:endParaRPr lang="id-ID"/>
          </a:p>
        </p:txBody>
      </p:sp>
      <p:grpSp>
        <p:nvGrpSpPr>
          <p:cNvPr id="16" name="Group 15"/>
          <p:cNvGrpSpPr/>
          <p:nvPr/>
        </p:nvGrpSpPr>
        <p:grpSpPr>
          <a:xfrm>
            <a:off x="347419" y="6409324"/>
            <a:ext cx="224082" cy="221156"/>
            <a:chOff x="4328868" y="5502988"/>
            <a:chExt cx="500307" cy="493774"/>
          </a:xfrm>
        </p:grpSpPr>
        <p:sp>
          <p:nvSpPr>
            <p:cNvPr id="17" name="Freeform 1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17">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9" name="Group 18"/>
          <p:cNvGrpSpPr/>
          <p:nvPr/>
        </p:nvGrpSpPr>
        <p:grpSpPr>
          <a:xfrm flipH="1">
            <a:off x="933709" y="6409324"/>
            <a:ext cx="224082" cy="221156"/>
            <a:chOff x="4328868" y="5502988"/>
            <a:chExt cx="500307" cy="493774"/>
          </a:xfrm>
        </p:grpSpPr>
        <p:sp>
          <p:nvSpPr>
            <p:cNvPr id="20" name="Freeform 19">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20">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22" name="Straight Connector 21"/>
          <p:cNvCxnSpPr/>
          <p:nvPr/>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6551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7_Title Slide">
    <p:spTree>
      <p:nvGrpSpPr>
        <p:cNvPr id="1" name=""/>
        <p:cNvGrpSpPr/>
        <p:nvPr/>
      </p:nvGrpSpPr>
      <p:grpSpPr>
        <a:xfrm>
          <a:off x="0" y="0"/>
          <a:ext cx="0" cy="0"/>
          <a:chOff x="0" y="0"/>
          <a:chExt cx="0" cy="0"/>
        </a:xfrm>
      </p:grpSpPr>
      <p:sp>
        <p:nvSpPr>
          <p:cNvPr id="72" name="Picture Placeholder 3"/>
          <p:cNvSpPr>
            <a:spLocks noGrp="1"/>
          </p:cNvSpPr>
          <p:nvPr>
            <p:ph type="pic" sz="quarter" idx="10"/>
          </p:nvPr>
        </p:nvSpPr>
        <p:spPr>
          <a:xfrm>
            <a:off x="1244493" y="2113494"/>
            <a:ext cx="1697846" cy="1697847"/>
          </a:xfrm>
          <a:prstGeom prst="ellipse">
            <a:avLst/>
          </a:prstGeom>
        </p:spPr>
        <p:txBody>
          <a:bodyPr>
            <a:normAutofit/>
          </a:bodyPr>
          <a:lstStyle>
            <a:lvl1pPr>
              <a:defRPr sz="1600">
                <a:solidFill>
                  <a:schemeClr val="accent2"/>
                </a:solidFill>
              </a:defRPr>
            </a:lvl1pPr>
          </a:lstStyle>
          <a:p>
            <a:endParaRPr lang="id-ID" dirty="0"/>
          </a:p>
        </p:txBody>
      </p:sp>
      <p:sp>
        <p:nvSpPr>
          <p:cNvPr id="2" name="Rectangle 1"/>
          <p:cNvSpPr/>
          <p:nvPr/>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5" name="Rectangle 4"/>
          <p:cNvSpPr/>
          <p:nvPr/>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7" name="TextBox 6"/>
          <p:cNvSpPr txBox="1"/>
          <p:nvPr/>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14" name="Group 13"/>
          <p:cNvGrpSpPr/>
          <p:nvPr/>
        </p:nvGrpSpPr>
        <p:grpSpPr>
          <a:xfrm>
            <a:off x="347419" y="6409324"/>
            <a:ext cx="224082" cy="221156"/>
            <a:chOff x="4328868" y="5502988"/>
            <a:chExt cx="500307" cy="493774"/>
          </a:xfrm>
        </p:grpSpPr>
        <p:sp>
          <p:nvSpPr>
            <p:cNvPr id="15" name="Freeform 14">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1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7" name="Group 16"/>
          <p:cNvGrpSpPr/>
          <p:nvPr/>
        </p:nvGrpSpPr>
        <p:grpSpPr>
          <a:xfrm flipH="1">
            <a:off x="933709" y="6409324"/>
            <a:ext cx="224082" cy="221156"/>
            <a:chOff x="4328868" y="5502988"/>
            <a:chExt cx="500307" cy="493774"/>
          </a:xfrm>
        </p:grpSpPr>
        <p:sp>
          <p:nvSpPr>
            <p:cNvPr id="18" name="Freeform 17">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1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20" name="Straight Connector 19"/>
          <p:cNvCxnSpPr/>
          <p:nvPr/>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8271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3FBC63-C649-42C3-9C85-0F873F8F0B35}" type="datetimeFigureOut">
              <a:rPr lang="id-ID" smtClean="0"/>
              <a:t>25/10/2018</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76DFD3-2AF0-4B06-81C8-CF1C6F54D29C}" type="slidenum">
              <a:rPr lang="id-ID" smtClean="0"/>
              <a:t>‹#›</a:t>
            </a:fld>
            <a:endParaRPr lang="id-ID"/>
          </a:p>
        </p:txBody>
      </p:sp>
    </p:spTree>
    <p:extLst>
      <p:ext uri="{BB962C8B-B14F-4D97-AF65-F5344CB8AC3E}">
        <p14:creationId xmlns:p14="http://schemas.microsoft.com/office/powerpoint/2010/main" val="1373060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59" r:id="rId13"/>
    <p:sldLayoutId id="2147483661" r:id="rId14"/>
    <p:sldLayoutId id="2147483662" r:id="rId15"/>
    <p:sldLayoutId id="2147483663" r:id="rId16"/>
    <p:sldLayoutId id="2147483664" r:id="rId17"/>
    <p:sldLayoutId id="2147483665" r:id="rId18"/>
    <p:sldLayoutId id="2147483666" r:id="rId19"/>
    <p:sldLayoutId id="2147483670" r:id="rId20"/>
    <p:sldLayoutId id="2147483668" r:id="rId21"/>
    <p:sldLayoutId id="2147483667" r:id="rId22"/>
    <p:sldLayoutId id="2147483669" r:id="rId23"/>
    <p:sldLayoutId id="2147483672" r:id="rId24"/>
    <p:sldLayoutId id="2147483674" r:id="rId25"/>
    <p:sldLayoutId id="2147483676"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26.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13" name="Subtitle 2"/>
          <p:cNvSpPr>
            <a:spLocks noGrp="1"/>
          </p:cNvSpPr>
          <p:nvPr>
            <p:ph type="subTitle" idx="1"/>
          </p:nvPr>
        </p:nvSpPr>
        <p:spPr>
          <a:xfrm>
            <a:off x="2126166" y="2007909"/>
            <a:ext cx="7939668" cy="1195141"/>
          </a:xfrm>
        </p:spPr>
        <p:txBody>
          <a:bodyPr>
            <a:noAutofit/>
          </a:bodyPr>
          <a:lstStyle/>
          <a:p>
            <a:r>
              <a:rPr lang="tr-TR" sz="5400" b="1" dirty="0" smtClean="0">
                <a:solidFill>
                  <a:schemeClr val="bg1"/>
                </a:solidFill>
                <a:effectLst>
                  <a:outerShdw blurRad="38100" dist="38100" dir="2700000" algn="tl">
                    <a:srgbClr val="000000">
                      <a:alpha val="43137"/>
                    </a:srgbClr>
                  </a:outerShdw>
                </a:effectLst>
              </a:rPr>
              <a:t>2023 EĞİTİM VİZYONU</a:t>
            </a:r>
            <a:endParaRPr lang="en-US" sz="5400" b="1" dirty="0">
              <a:solidFill>
                <a:schemeClr val="bg1"/>
              </a:solidFill>
              <a:effectLst>
                <a:outerShdw blurRad="38100" dist="38100" dir="2700000" algn="tl">
                  <a:srgbClr val="000000">
                    <a:alpha val="43137"/>
                  </a:srgbClr>
                </a:outerShdw>
              </a:effectLst>
            </a:endParaRPr>
          </a:p>
        </p:txBody>
      </p:sp>
      <p:sp>
        <p:nvSpPr>
          <p:cNvPr id="14" name="Title 1"/>
          <p:cNvSpPr>
            <a:spLocks noGrp="1"/>
          </p:cNvSpPr>
          <p:nvPr>
            <p:ph type="ctrTitle"/>
          </p:nvPr>
        </p:nvSpPr>
        <p:spPr>
          <a:xfrm>
            <a:off x="1200458" y="552943"/>
            <a:ext cx="9791084" cy="779112"/>
          </a:xfrm>
        </p:spPr>
        <p:txBody>
          <a:bodyPr>
            <a:noAutofit/>
          </a:bodyPr>
          <a:lstStyle/>
          <a:p>
            <a:pPr algn="ctr"/>
            <a:r>
              <a:rPr lang="en-US" sz="4000" b="1" dirty="0">
                <a:effectLst>
                  <a:outerShdw blurRad="38100" dist="38100" dir="2700000" algn="tl">
                    <a:srgbClr val="000000">
                      <a:alpha val="43137"/>
                    </a:srgbClr>
                  </a:outerShdw>
                </a:effectLst>
                <a:latin typeface="+mn-lt"/>
              </a:rPr>
              <a:t>T.C. MİLL</a:t>
            </a:r>
            <a:r>
              <a:rPr lang="tr-TR" sz="4000" b="1" dirty="0" err="1">
                <a:effectLst>
                  <a:outerShdw blurRad="38100" dist="38100" dir="2700000" algn="tl">
                    <a:srgbClr val="000000">
                      <a:alpha val="43137"/>
                    </a:srgbClr>
                  </a:outerShdw>
                </a:effectLst>
                <a:latin typeface="+mn-lt"/>
              </a:rPr>
              <a:t>Î</a:t>
            </a:r>
            <a:r>
              <a:rPr lang="tr-TR" sz="4000" b="1" dirty="0">
                <a:effectLst>
                  <a:outerShdw blurRad="38100" dist="38100" dir="2700000" algn="tl">
                    <a:srgbClr val="000000">
                      <a:alpha val="43137"/>
                    </a:srgbClr>
                  </a:outerShdw>
                </a:effectLst>
                <a:latin typeface="+mn-lt"/>
              </a:rPr>
              <a:t> EĞİTİM BAKANLIĞI</a:t>
            </a:r>
            <a:endParaRPr lang="en-US" sz="4000" b="1" dirty="0">
              <a:effectLst>
                <a:outerShdw blurRad="38100" dist="38100" dir="2700000" algn="tl">
                  <a:srgbClr val="000000">
                    <a:alpha val="43137"/>
                  </a:srgbClr>
                </a:outerShdw>
              </a:effectLst>
              <a:latin typeface="+mn-lt"/>
            </a:endParaRPr>
          </a:p>
        </p:txBody>
      </p:sp>
      <p:pic>
        <p:nvPicPr>
          <p:cNvPr id="17" name="Picture 16"/>
          <p:cNvPicPr>
            <a:picLocks noChangeAspect="1"/>
          </p:cNvPicPr>
          <p:nvPr/>
        </p:nvPicPr>
        <p:blipFill>
          <a:blip r:embed="rId3">
            <a:alphaModFix amt="48000"/>
          </a:blip>
          <a:stretch>
            <a:fillRect/>
          </a:stretch>
        </p:blipFill>
        <p:spPr>
          <a:xfrm rot="2584478">
            <a:off x="-802483" y="2788169"/>
            <a:ext cx="4667960" cy="4925987"/>
          </a:xfrm>
          <a:prstGeom prst="rect">
            <a:avLst/>
          </a:prstGeom>
        </p:spPr>
      </p:pic>
      <p:sp>
        <p:nvSpPr>
          <p:cNvPr id="9" name="Subtitle 2"/>
          <p:cNvSpPr txBox="1">
            <a:spLocks/>
          </p:cNvSpPr>
          <p:nvPr/>
        </p:nvSpPr>
        <p:spPr>
          <a:xfrm>
            <a:off x="3528925" y="2990852"/>
            <a:ext cx="8125216" cy="142201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endParaRPr lang="tr-TR" sz="4800" b="1" dirty="0" smtClean="0">
              <a:solidFill>
                <a:schemeClr val="bg1"/>
              </a:solidFill>
              <a:effectLst>
                <a:outerShdw blurRad="38100" dist="38100" dir="2700000" algn="tl">
                  <a:srgbClr val="000000">
                    <a:alpha val="43137"/>
                  </a:srgbClr>
                </a:outerShdw>
              </a:effectLst>
            </a:endParaRPr>
          </a:p>
        </p:txBody>
      </p:sp>
      <p:sp>
        <p:nvSpPr>
          <p:cNvPr id="10" name="Dikdörtgen 9"/>
          <p:cNvSpPr/>
          <p:nvPr/>
        </p:nvSpPr>
        <p:spPr>
          <a:xfrm>
            <a:off x="1" y="5385009"/>
            <a:ext cx="12191999" cy="1215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9859" y="5444456"/>
            <a:ext cx="1017876" cy="1118029"/>
          </a:xfrm>
          <a:prstGeom prst="rect">
            <a:avLst/>
          </a:prstGeom>
        </p:spPr>
      </p:pic>
      <p:pic>
        <p:nvPicPr>
          <p:cNvPr id="5" name="Resim 4"/>
          <p:cNvPicPr>
            <a:picLocks noChangeAspect="1"/>
          </p:cNvPicPr>
          <p:nvPr/>
        </p:nvPicPr>
        <p:blipFill rotWithShape="1">
          <a:blip r:embed="rId5">
            <a:extLst>
              <a:ext uri="{28A0092B-C50C-407E-A947-70E740481C1C}">
                <a14:useLocalDpi xmlns:a14="http://schemas.microsoft.com/office/drawing/2010/main" val="0"/>
              </a:ext>
            </a:extLst>
          </a:blip>
          <a:srcRect l="29103" t="13235" r="36153" b="3200"/>
          <a:stretch/>
        </p:blipFill>
        <p:spPr>
          <a:xfrm>
            <a:off x="9165179" y="5403336"/>
            <a:ext cx="1121034" cy="1200267"/>
          </a:xfrm>
          <a:prstGeom prst="rect">
            <a:avLst/>
          </a:prstGeom>
        </p:spPr>
      </p:pic>
      <p:pic>
        <p:nvPicPr>
          <p:cNvPr id="11" name="Resim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9" y="5392010"/>
            <a:ext cx="7255163" cy="1224000"/>
          </a:xfrm>
          <a:prstGeom prst="rect">
            <a:avLst/>
          </a:prstGeom>
        </p:spPr>
      </p:pic>
      <p:pic>
        <p:nvPicPr>
          <p:cNvPr id="20" name="Resim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24832" y="5396124"/>
            <a:ext cx="1080000" cy="1183757"/>
          </a:xfrm>
          <a:prstGeom prst="rect">
            <a:avLst/>
          </a:prstGeom>
        </p:spPr>
      </p:pic>
    </p:spTree>
    <p:extLst>
      <p:ext uri="{BB962C8B-B14F-4D97-AF65-F5344CB8AC3E}">
        <p14:creationId xmlns:p14="http://schemas.microsoft.com/office/powerpoint/2010/main" val="28490926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childTnLst>
                                </p:cTn>
                              </p:par>
                            </p:childTnLst>
                          </p:cTn>
                        </p:par>
                        <p:par>
                          <p:cTn id="8" fill="hold">
                            <p:stCondLst>
                              <p:cond delay="10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9"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11" name="Straight Connector 110"/>
          <p:cNvCxnSpPr/>
          <p:nvPr/>
        </p:nvCxnSpPr>
        <p:spPr>
          <a:xfrm>
            <a:off x="6096000" y="3619637"/>
            <a:ext cx="0" cy="140217"/>
          </a:xfrm>
          <a:prstGeom prst="line">
            <a:avLst/>
          </a:prstGeom>
          <a:ln>
            <a:solidFill>
              <a:schemeClr val="bg1">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sp>
        <p:nvSpPr>
          <p:cNvPr id="2" name="Metin kutusu 1"/>
          <p:cNvSpPr txBox="1"/>
          <p:nvPr/>
        </p:nvSpPr>
        <p:spPr>
          <a:xfrm>
            <a:off x="981307" y="1761893"/>
            <a:ext cx="10437541" cy="3600986"/>
          </a:xfrm>
          <a:prstGeom prst="rect">
            <a:avLst/>
          </a:prstGeom>
          <a:noFill/>
        </p:spPr>
        <p:txBody>
          <a:bodyPr wrap="square" rtlCol="0">
            <a:spAutoFit/>
          </a:bodyPr>
          <a:lstStyle/>
          <a:p>
            <a:pPr algn="just">
              <a:lnSpc>
                <a:spcPct val="150000"/>
              </a:lnSpc>
            </a:pPr>
            <a:r>
              <a:rPr lang="tr-TR" sz="2000" dirty="0" smtClean="0">
                <a:latin typeface="Times New Roman" panose="02020603050405020304" pitchFamily="18" charset="0"/>
                <a:cs typeface="Times New Roman" panose="02020603050405020304" pitchFamily="18" charset="0"/>
              </a:rPr>
              <a:t>	Bu </a:t>
            </a:r>
            <a:r>
              <a:rPr lang="tr-TR" sz="2000" dirty="0">
                <a:latin typeface="Times New Roman" panose="02020603050405020304" pitchFamily="18" charset="0"/>
                <a:cs typeface="Times New Roman" panose="02020603050405020304" pitchFamily="18" charset="0"/>
              </a:rPr>
              <a:t>bağlamda okulların Millî Eğitim politikaları ve amaçlarımız doğrultusunda, içinde bulundukları koşul ve öncelikler dâhilinde gelişmelerini sağlayacak bir “Okul Gelişim Modeli” hayata geçirilecektir. Bu modele dayanarak her bir okulun kendi hazırlayacağı Okul Gelişim Planı, yıllık bazda merkez teşkilatla birlikte izlenecek bir yol haritası niteliğinde olacaktır. Okul Gelişim Planlarındaki hedefler doğrultusunda; çocukların bireysel, akademik ve sosyal gelişim amaçlarına yönelik etkinlikler izlenecek, değerlendirilecek ve desteklenerek iyileştirecektir. Bu gelişim modeli ile tüm kademelerde yarışma ve rekabet odaklı değil paylaşım temelli bir anlayış benimsenecektir.</a:t>
            </a:r>
          </a:p>
          <a:p>
            <a:endParaRPr lang="tr-TR" dirty="0"/>
          </a:p>
        </p:txBody>
      </p:sp>
      <p:sp>
        <p:nvSpPr>
          <p:cNvPr id="9" name="Metin kutusu 8"/>
          <p:cNvSpPr txBox="1"/>
          <p:nvPr/>
        </p:nvSpPr>
        <p:spPr>
          <a:xfrm>
            <a:off x="1260088" y="0"/>
            <a:ext cx="5475249" cy="461665"/>
          </a:xfrm>
          <a:prstGeom prst="rect">
            <a:avLst/>
          </a:prstGeom>
          <a:noFill/>
        </p:spPr>
        <p:txBody>
          <a:bodyPr wrap="square" rtlCol="0">
            <a:spAutoFit/>
          </a:bodyPr>
          <a:lstStyle/>
          <a:p>
            <a:r>
              <a:rPr lang="tr-TR" sz="2400" b="1" dirty="0" smtClean="0">
                <a:solidFill>
                  <a:schemeClr val="bg1"/>
                </a:solidFill>
                <a:latin typeface="Times New Roman" panose="02020603050405020304" pitchFamily="18" charset="0"/>
                <a:cs typeface="Times New Roman" panose="02020603050405020304" pitchFamily="18" charset="0"/>
              </a:rPr>
              <a:t>Okul Gelişim Modeli</a:t>
            </a:r>
            <a:endParaRPr lang="tr-TR"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716230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up)">
                                      <p:cBhvr>
                                        <p:cTn id="7"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6794" y="642842"/>
            <a:ext cx="5602054" cy="5580000"/>
          </a:xfrm>
          <a:prstGeom prst="rect">
            <a:avLst/>
          </a:prstGeom>
        </p:spPr>
      </p:pic>
      <p:sp>
        <p:nvSpPr>
          <p:cNvPr id="3" name="Metin kutusu 2"/>
          <p:cNvSpPr txBox="1"/>
          <p:nvPr/>
        </p:nvSpPr>
        <p:spPr>
          <a:xfrm>
            <a:off x="490654" y="1215483"/>
            <a:ext cx="4951141" cy="4247317"/>
          </a:xfrm>
          <a:prstGeom prst="rect">
            <a:avLst/>
          </a:prstGeom>
          <a:noFill/>
        </p:spPr>
        <p:txBody>
          <a:bodyPr wrap="square" rtlCol="0">
            <a:spAutoFit/>
          </a:bodyPr>
          <a:lstStyle/>
          <a:p>
            <a:pPr algn="ctr">
              <a:lnSpc>
                <a:spcPct val="150000"/>
              </a:lnSpc>
            </a:pPr>
            <a:r>
              <a:rPr lang="tr-TR" sz="2400" b="1" dirty="0" smtClean="0">
                <a:solidFill>
                  <a:srgbClr val="FF0000"/>
                </a:solidFill>
                <a:latin typeface="Times New Roman" panose="02020603050405020304" pitchFamily="18" charset="0"/>
                <a:cs typeface="Times New Roman" panose="02020603050405020304" pitchFamily="18" charset="0"/>
              </a:rPr>
              <a:t>Hedef 1: </a:t>
            </a:r>
          </a:p>
          <a:p>
            <a:pPr algn="ctr">
              <a:lnSpc>
                <a:spcPct val="150000"/>
              </a:lnSpc>
            </a:pPr>
            <a:r>
              <a:rPr lang="tr-TR" sz="2400" b="1" dirty="0" smtClean="0">
                <a:latin typeface="Times New Roman" panose="02020603050405020304" pitchFamily="18" charset="0"/>
                <a:cs typeface="Times New Roman" panose="02020603050405020304" pitchFamily="18" charset="0"/>
              </a:rPr>
              <a:t>Bakanlığın </a:t>
            </a:r>
            <a:r>
              <a:rPr lang="tr-TR" sz="2400" b="1" dirty="0">
                <a:latin typeface="Times New Roman" panose="02020603050405020304" pitchFamily="18" charset="0"/>
                <a:cs typeface="Times New Roman" panose="02020603050405020304" pitchFamily="18" charset="0"/>
              </a:rPr>
              <a:t>Tüm Kararları Veriye Dayalı Hâle </a:t>
            </a:r>
            <a:r>
              <a:rPr lang="tr-TR" sz="2400" b="1" dirty="0" smtClean="0">
                <a:latin typeface="Times New Roman" panose="02020603050405020304" pitchFamily="18" charset="0"/>
                <a:cs typeface="Times New Roman" panose="02020603050405020304" pitchFamily="18" charset="0"/>
              </a:rPr>
              <a:t>Gelecek</a:t>
            </a:r>
          </a:p>
          <a:p>
            <a:pPr algn="ctr">
              <a:lnSpc>
                <a:spcPct val="150000"/>
              </a:lnSpc>
            </a:pPr>
            <a:endParaRPr lang="tr-TR" sz="2400" b="1" dirty="0">
              <a:latin typeface="Times New Roman" panose="02020603050405020304" pitchFamily="18" charset="0"/>
              <a:cs typeface="Times New Roman" panose="02020603050405020304" pitchFamily="18" charset="0"/>
            </a:endParaRPr>
          </a:p>
          <a:p>
            <a:pPr algn="ctr">
              <a:lnSpc>
                <a:spcPct val="150000"/>
              </a:lnSpc>
            </a:pPr>
            <a:r>
              <a:rPr lang="tr-TR" sz="2400" b="1" dirty="0" smtClean="0">
                <a:solidFill>
                  <a:srgbClr val="FF0000"/>
                </a:solidFill>
                <a:latin typeface="Times New Roman" panose="02020603050405020304" pitchFamily="18" charset="0"/>
                <a:cs typeface="Times New Roman" panose="02020603050405020304" pitchFamily="18" charset="0"/>
              </a:rPr>
              <a:t>Hedef 2:</a:t>
            </a:r>
          </a:p>
          <a:p>
            <a:pPr algn="ctr">
              <a:lnSpc>
                <a:spcPct val="150000"/>
              </a:lnSpc>
            </a:pPr>
            <a:r>
              <a:rPr lang="tr-TR" sz="2400" b="1" dirty="0">
                <a:latin typeface="Times New Roman" panose="02020603050405020304" pitchFamily="18" charset="0"/>
                <a:cs typeface="Times New Roman" panose="02020603050405020304" pitchFamily="18" charset="0"/>
              </a:rPr>
              <a:t>Okul Bazında Veriye Dayalı Yönetime Geçilecek</a:t>
            </a:r>
          </a:p>
          <a:p>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861964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sp>
        <p:nvSpPr>
          <p:cNvPr id="2" name="Metin kutusu 1"/>
          <p:cNvSpPr txBox="1"/>
          <p:nvPr/>
        </p:nvSpPr>
        <p:spPr>
          <a:xfrm>
            <a:off x="970156" y="-55755"/>
            <a:ext cx="9991492" cy="5832366"/>
          </a:xfrm>
          <a:prstGeom prst="rect">
            <a:avLst/>
          </a:prstGeom>
          <a:noFill/>
        </p:spPr>
        <p:txBody>
          <a:bodyPr wrap="square" rtlCol="0">
            <a:spAutoFit/>
          </a:bodyPr>
          <a:lstStyle/>
          <a:p>
            <a:pPr algn="ctr">
              <a:lnSpc>
                <a:spcPct val="150000"/>
              </a:lnSpc>
            </a:pPr>
            <a:r>
              <a:rPr lang="tr-TR" b="1" dirty="0">
                <a:solidFill>
                  <a:schemeClr val="bg1"/>
                </a:solidFill>
                <a:latin typeface="Times New Roman" panose="02020603050405020304" pitchFamily="18" charset="0"/>
                <a:cs typeface="Times New Roman" panose="02020603050405020304" pitchFamily="18" charset="0"/>
              </a:rPr>
              <a:t>Hedef 1: </a:t>
            </a:r>
          </a:p>
          <a:p>
            <a:pPr algn="ctr">
              <a:lnSpc>
                <a:spcPct val="150000"/>
              </a:lnSpc>
            </a:pPr>
            <a:endParaRPr lang="tr-TR" sz="2400" b="1" dirty="0" smtClean="0">
              <a:latin typeface="Times New Roman" panose="02020603050405020304" pitchFamily="18" charset="0"/>
              <a:cs typeface="Times New Roman" panose="02020603050405020304" pitchFamily="18" charset="0"/>
            </a:endParaRPr>
          </a:p>
          <a:p>
            <a:pPr algn="ctr">
              <a:lnSpc>
                <a:spcPct val="150000"/>
              </a:lnSpc>
            </a:pPr>
            <a:r>
              <a:rPr lang="tr-TR" sz="2400" b="1" dirty="0" smtClean="0">
                <a:latin typeface="Times New Roman" panose="02020603050405020304" pitchFamily="18" charset="0"/>
                <a:cs typeface="Times New Roman" panose="02020603050405020304" pitchFamily="18" charset="0"/>
              </a:rPr>
              <a:t>Bakanlığın </a:t>
            </a:r>
            <a:r>
              <a:rPr lang="tr-TR" sz="2400" b="1" dirty="0">
                <a:latin typeface="Times New Roman" panose="02020603050405020304" pitchFamily="18" charset="0"/>
                <a:cs typeface="Times New Roman" panose="02020603050405020304" pitchFamily="18" charset="0"/>
              </a:rPr>
              <a:t>Tüm Kararları Veriye Dayalı Hâle Gelecek</a:t>
            </a:r>
          </a:p>
          <a:p>
            <a:endParaRPr lang="tr-TR"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Bakanlığın </a:t>
            </a:r>
            <a:r>
              <a:rPr lang="tr-TR" sz="2000" dirty="0">
                <a:latin typeface="Times New Roman" panose="02020603050405020304" pitchFamily="18" charset="0"/>
                <a:cs typeface="Times New Roman" panose="02020603050405020304" pitchFamily="18" charset="0"/>
              </a:rPr>
              <a:t>MEBBİS, E-Okul, EBA, MEIS, DYS, E-Rehberlik, E-Yaygın, Açık Öğretim sistemleri, E-Personel, E-Kayıt, Kitap Seçim, Norm İşlemleri, Bedensel Engelli Envanteri, E-mezun, Merkezi Sınav Sonuçları gibi mevcut sistemlerinden gelen veriler kolay erişilebilir bir Eğitsel Veri </a:t>
            </a:r>
            <a:r>
              <a:rPr lang="tr-TR" sz="2000" dirty="0" smtClean="0">
                <a:latin typeface="Times New Roman" panose="02020603050405020304" pitchFamily="18" charset="0"/>
                <a:cs typeface="Times New Roman" panose="02020603050405020304" pitchFamily="18" charset="0"/>
              </a:rPr>
              <a:t>Ambarında </a:t>
            </a:r>
            <a:r>
              <a:rPr lang="tr-TR" sz="2000" dirty="0">
                <a:latin typeface="Times New Roman" panose="02020603050405020304" pitchFamily="18" charset="0"/>
                <a:cs typeface="Times New Roman" panose="02020603050405020304" pitchFamily="18" charset="0"/>
              </a:rPr>
              <a:t>bütünleştirilecektir</a:t>
            </a:r>
            <a:r>
              <a:rPr lang="tr-TR" sz="2000" dirty="0" smtClean="0">
                <a:latin typeface="Times New Roman" panose="02020603050405020304" pitchFamily="18" charset="0"/>
                <a:cs typeface="Times New Roman" panose="02020603050405020304" pitchFamily="18" charset="0"/>
              </a:rPr>
              <a:t>.</a:t>
            </a:r>
          </a:p>
          <a:p>
            <a:pPr algn="just"/>
            <a:endParaRPr lang="tr-TR"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Eğitsel Veri Ambarı üzerinde çalışacak, öğrencilerin akademik verileriyle birlikte ilgi, yetenek ve mizacına yönelik verilerinin de birlikte değerlendirildiği “Öğrenme Analitiği Platformu” kurulacaktır</a:t>
            </a:r>
            <a:r>
              <a:rPr lang="tr-TR" sz="20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Güvenilir bir işleyişle bütüncül veriler üzerinde çalışılabilmesi için Bakanlık bünyesinde yetkin bir Veri Denetimi Birimi kurulacaktır</a:t>
            </a:r>
            <a:r>
              <a:rPr lang="tr-TR" sz="20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52528181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sp>
        <p:nvSpPr>
          <p:cNvPr id="2" name="Metin kutusu 1"/>
          <p:cNvSpPr txBox="1"/>
          <p:nvPr/>
        </p:nvSpPr>
        <p:spPr>
          <a:xfrm>
            <a:off x="970156" y="-55755"/>
            <a:ext cx="9991492" cy="5601533"/>
          </a:xfrm>
          <a:prstGeom prst="rect">
            <a:avLst/>
          </a:prstGeom>
          <a:noFill/>
        </p:spPr>
        <p:txBody>
          <a:bodyPr wrap="square" rtlCol="0">
            <a:spAutoFit/>
          </a:bodyPr>
          <a:lstStyle/>
          <a:p>
            <a:pPr algn="ctr">
              <a:lnSpc>
                <a:spcPct val="150000"/>
              </a:lnSpc>
            </a:pPr>
            <a:r>
              <a:rPr lang="tr-TR" b="1" dirty="0">
                <a:solidFill>
                  <a:schemeClr val="bg1"/>
                </a:solidFill>
                <a:latin typeface="Times New Roman" panose="02020603050405020304" pitchFamily="18" charset="0"/>
                <a:cs typeface="Times New Roman" panose="02020603050405020304" pitchFamily="18" charset="0"/>
              </a:rPr>
              <a:t>Hedef 1: </a:t>
            </a:r>
          </a:p>
          <a:p>
            <a:pPr algn="ctr">
              <a:lnSpc>
                <a:spcPct val="150000"/>
              </a:lnSpc>
            </a:pPr>
            <a:endParaRPr lang="tr-TR" b="1" dirty="0" smtClean="0">
              <a:latin typeface="Times New Roman" panose="02020603050405020304" pitchFamily="18" charset="0"/>
              <a:cs typeface="Times New Roman" panose="02020603050405020304" pitchFamily="18" charset="0"/>
            </a:endParaRPr>
          </a:p>
          <a:p>
            <a:pPr algn="ctr">
              <a:lnSpc>
                <a:spcPct val="150000"/>
              </a:lnSpc>
            </a:pPr>
            <a:endParaRPr lang="tr-TR" b="1" dirty="0">
              <a:latin typeface="Times New Roman" panose="02020603050405020304" pitchFamily="18" charset="0"/>
              <a:cs typeface="Times New Roman" panose="02020603050405020304" pitchFamily="18" charset="0"/>
            </a:endParaRPr>
          </a:p>
          <a:p>
            <a:pPr algn="ctr">
              <a:lnSpc>
                <a:spcPct val="150000"/>
              </a:lnSpc>
            </a:pPr>
            <a:endParaRPr lang="tr-TR" b="1" dirty="0" smtClean="0">
              <a:latin typeface="Times New Roman" panose="02020603050405020304" pitchFamily="18" charset="0"/>
              <a:cs typeface="Times New Roman" panose="02020603050405020304" pitchFamily="18" charset="0"/>
            </a:endParaRPr>
          </a:p>
          <a:p>
            <a:pPr algn="ctr">
              <a:lnSpc>
                <a:spcPct val="150000"/>
              </a:lnSpc>
            </a:pPr>
            <a:r>
              <a:rPr lang="tr-TR" sz="2400" b="1" dirty="0" smtClean="0">
                <a:latin typeface="Times New Roman" panose="02020603050405020304" pitchFamily="18" charset="0"/>
                <a:cs typeface="Times New Roman" panose="02020603050405020304" pitchFamily="18" charset="0"/>
              </a:rPr>
              <a:t>Bakanlığın </a:t>
            </a:r>
            <a:r>
              <a:rPr lang="tr-TR" sz="2400" b="1" dirty="0">
                <a:latin typeface="Times New Roman" panose="02020603050405020304" pitchFamily="18" charset="0"/>
                <a:cs typeface="Times New Roman" panose="02020603050405020304" pitchFamily="18" charset="0"/>
              </a:rPr>
              <a:t>Tüm Kararları Veriye Dayalı Hâle Gelecek</a:t>
            </a:r>
          </a:p>
          <a:p>
            <a:endParaRPr lang="tr-TR"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Öğrenim ve öğretimi daha iyi anlamak, etkili geri bildirim sağlamak, performans hedeflemesine dayalı bir eğitim ve öğrenme sürecini hayata geçirmek için öğrenme analitiği araçları geliştirilecektir.</a:t>
            </a: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Veriye dayalı karar verme süreçlerinin aktif olarak yürütülebilmesi için gerekli mevzuat değişiklikleri ve eğitim etkinlikleri yapılacaktır.</a:t>
            </a:r>
          </a:p>
          <a:p>
            <a:pPr marL="285750" indent="-285750" algn="just">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Veriye dayalı yönetim anlayışı çerçevesinde süreçler iyileştirilerek, başta okullarımız olmak üzere tüm yönetim kademelerinde bürokratik iş yükü azaltılacaktır.</a:t>
            </a:r>
          </a:p>
          <a:p>
            <a:pPr marL="285750" indent="-285750" algn="just">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338008394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11" name="Straight Connector 110"/>
          <p:cNvCxnSpPr/>
          <p:nvPr/>
        </p:nvCxnSpPr>
        <p:spPr>
          <a:xfrm>
            <a:off x="6096000" y="3619637"/>
            <a:ext cx="0" cy="140217"/>
          </a:xfrm>
          <a:prstGeom prst="line">
            <a:avLst/>
          </a:prstGeom>
          <a:ln>
            <a:solidFill>
              <a:schemeClr val="bg1">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sp>
        <p:nvSpPr>
          <p:cNvPr id="3" name="Metin kutusu 2"/>
          <p:cNvSpPr txBox="1"/>
          <p:nvPr/>
        </p:nvSpPr>
        <p:spPr>
          <a:xfrm>
            <a:off x="966439" y="-100361"/>
            <a:ext cx="10259122" cy="5832366"/>
          </a:xfrm>
          <a:prstGeom prst="rect">
            <a:avLst/>
          </a:prstGeom>
          <a:noFill/>
        </p:spPr>
        <p:txBody>
          <a:bodyPr wrap="square" rtlCol="0">
            <a:spAutoFit/>
          </a:bodyPr>
          <a:lstStyle/>
          <a:p>
            <a:pPr algn="ctr">
              <a:lnSpc>
                <a:spcPct val="150000"/>
              </a:lnSpc>
            </a:pPr>
            <a:r>
              <a:rPr lang="tr-TR" b="1" dirty="0">
                <a:solidFill>
                  <a:schemeClr val="bg1"/>
                </a:solidFill>
                <a:latin typeface="Times New Roman" panose="02020603050405020304" pitchFamily="18" charset="0"/>
                <a:cs typeface="Times New Roman" panose="02020603050405020304" pitchFamily="18" charset="0"/>
              </a:rPr>
              <a:t>Hedef 2:</a:t>
            </a:r>
          </a:p>
          <a:p>
            <a:pPr algn="ctr">
              <a:lnSpc>
                <a:spcPct val="150000"/>
              </a:lnSpc>
            </a:pPr>
            <a:endParaRPr lang="tr-TR" sz="2400" b="1" dirty="0" smtClean="0">
              <a:latin typeface="Times New Roman" panose="02020603050405020304" pitchFamily="18" charset="0"/>
              <a:cs typeface="Times New Roman" panose="02020603050405020304" pitchFamily="18" charset="0"/>
            </a:endParaRPr>
          </a:p>
          <a:p>
            <a:pPr algn="ctr">
              <a:lnSpc>
                <a:spcPct val="150000"/>
              </a:lnSpc>
            </a:pPr>
            <a:r>
              <a:rPr lang="tr-TR" sz="2400" b="1" dirty="0" smtClean="0">
                <a:latin typeface="Times New Roman" panose="02020603050405020304" pitchFamily="18" charset="0"/>
                <a:cs typeface="Times New Roman" panose="02020603050405020304" pitchFamily="18" charset="0"/>
              </a:rPr>
              <a:t>Okul </a:t>
            </a:r>
            <a:r>
              <a:rPr lang="tr-TR" sz="2400" b="1" dirty="0">
                <a:latin typeface="Times New Roman" panose="02020603050405020304" pitchFamily="18" charset="0"/>
                <a:cs typeface="Times New Roman" panose="02020603050405020304" pitchFamily="18" charset="0"/>
              </a:rPr>
              <a:t>Bazında Veriye Dayalı Yönetime Geçilecek</a:t>
            </a:r>
          </a:p>
          <a:p>
            <a:endParaRPr lang="tr-TR" dirty="0" smtClean="0">
              <a:latin typeface="Times New Roman" panose="02020603050405020304" pitchFamily="18" charset="0"/>
              <a:cs typeface="Times New Roman" panose="02020603050405020304" pitchFamily="18" charset="0"/>
            </a:endParaRPr>
          </a:p>
          <a:p>
            <a:endParaRPr lang="tr-TR"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Bakanlığın </a:t>
            </a:r>
            <a:r>
              <a:rPr lang="tr-TR" sz="2000" dirty="0">
                <a:latin typeface="Times New Roman" panose="02020603050405020304" pitchFamily="18" charset="0"/>
                <a:cs typeface="Times New Roman" panose="02020603050405020304" pitchFamily="18" charset="0"/>
              </a:rPr>
              <a:t>ve okul yöneticilerinin ilçe, il, bölge ve ülke çapında okul gelişim planlarını izleyebileceği çevrimiçi bir platform oluşturulacaktır</a:t>
            </a:r>
            <a:r>
              <a:rPr lang="tr-TR" sz="20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Eğitim kaynaklarının planlanmasında okulların kapasitelerinin belirlenmesi amacıyla Coğrafi Bilgi Sistemi kurulacaktır</a:t>
            </a:r>
            <a:r>
              <a:rPr lang="tr-TR" sz="20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Veli Bilgilendirme Sistemi üzerinden yeni bir platform geliştirilecek, bu platformda </a:t>
            </a:r>
            <a:r>
              <a:rPr lang="tr-TR" sz="2000" dirty="0" smtClean="0">
                <a:latin typeface="Times New Roman" panose="02020603050405020304" pitchFamily="18" charset="0"/>
                <a:cs typeface="Times New Roman" panose="02020603050405020304" pitchFamily="18" charset="0"/>
              </a:rPr>
              <a:t>öğretmen veli- </a:t>
            </a:r>
            <a:r>
              <a:rPr lang="tr-TR" sz="2000" dirty="0">
                <a:latin typeface="Times New Roman" panose="02020603050405020304" pitchFamily="18" charset="0"/>
                <a:cs typeface="Times New Roman" panose="02020603050405020304" pitchFamily="18" charset="0"/>
              </a:rPr>
              <a:t>okul arasında etkileşim kurulması sağlanacaktır</a:t>
            </a:r>
            <a:r>
              <a:rPr lang="tr-TR" sz="20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Desteğe ihtiyaç duyan öğrencileri veri analiziyle belirlenerek okul bazında gelişim planlarında gerekli aksiyonlara yer verilmesi sağlanacaktır.</a:t>
            </a:r>
          </a:p>
          <a:p>
            <a:endParaRPr lang="tr-TR" dirty="0"/>
          </a:p>
        </p:txBody>
      </p:sp>
    </p:spTree>
    <p:extLst>
      <p:ext uri="{BB962C8B-B14F-4D97-AF65-F5344CB8AC3E}">
        <p14:creationId xmlns:p14="http://schemas.microsoft.com/office/powerpoint/2010/main" val="45179075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up)">
                                      <p:cBhvr>
                                        <p:cTn id="7"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11" name="Straight Connector 110"/>
          <p:cNvCxnSpPr/>
          <p:nvPr/>
        </p:nvCxnSpPr>
        <p:spPr>
          <a:xfrm>
            <a:off x="6096000" y="3619637"/>
            <a:ext cx="0" cy="140217"/>
          </a:xfrm>
          <a:prstGeom prst="line">
            <a:avLst/>
          </a:prstGeom>
          <a:ln>
            <a:solidFill>
              <a:schemeClr val="bg1">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130" y="609813"/>
            <a:ext cx="5609407" cy="5580000"/>
          </a:xfrm>
          <a:prstGeom prst="rect">
            <a:avLst/>
          </a:prstGeom>
        </p:spPr>
      </p:pic>
      <p:sp>
        <p:nvSpPr>
          <p:cNvPr id="3" name="Metin kutusu 2"/>
          <p:cNvSpPr txBox="1"/>
          <p:nvPr/>
        </p:nvSpPr>
        <p:spPr>
          <a:xfrm>
            <a:off x="6556917" y="609813"/>
            <a:ext cx="4861931" cy="5293757"/>
          </a:xfrm>
          <a:prstGeom prst="rect">
            <a:avLst/>
          </a:prstGeom>
          <a:noFill/>
        </p:spPr>
        <p:txBody>
          <a:bodyPr wrap="square" rtlCol="0">
            <a:spAutoFit/>
          </a:bodyPr>
          <a:lstStyle/>
          <a:p>
            <a:r>
              <a:rPr lang="tr-TR" sz="2400" b="1" dirty="0" smtClean="0">
                <a:solidFill>
                  <a:srgbClr val="C00000"/>
                </a:solidFill>
                <a:latin typeface="Times New Roman" panose="02020603050405020304" pitchFamily="18" charset="0"/>
                <a:cs typeface="Times New Roman" panose="02020603050405020304" pitchFamily="18" charset="0"/>
              </a:rPr>
              <a:t>Hedefler;</a:t>
            </a:r>
          </a:p>
          <a:p>
            <a:endParaRPr lang="tr-TR" dirty="0" smtClean="0">
              <a:latin typeface="Times New Roman" panose="02020603050405020304" pitchFamily="18" charset="0"/>
              <a:cs typeface="Times New Roman" panose="02020603050405020304" pitchFamily="18" charset="0"/>
            </a:endParaRPr>
          </a:p>
          <a:p>
            <a:endParaRPr lang="tr-TR" dirty="0" smtClean="0">
              <a:latin typeface="Times New Roman" panose="02020603050405020304" pitchFamily="18" charset="0"/>
              <a:cs typeface="Times New Roman" panose="02020603050405020304" pitchFamily="18" charset="0"/>
            </a:endParaRPr>
          </a:p>
          <a:p>
            <a:pPr marL="342900" indent="-342900">
              <a:buFont typeface="+mj-lt"/>
              <a:buAutoNum type="arabicPeriod"/>
            </a:pPr>
            <a:r>
              <a:rPr lang="tr-TR" sz="2000" dirty="0" smtClean="0">
                <a:latin typeface="Times New Roman" panose="02020603050405020304" pitchFamily="18" charset="0"/>
                <a:cs typeface="Times New Roman" panose="02020603050405020304" pitchFamily="18" charset="0"/>
              </a:rPr>
              <a:t>Eğitim </a:t>
            </a:r>
            <a:r>
              <a:rPr lang="tr-TR" sz="2000" dirty="0">
                <a:latin typeface="Times New Roman" panose="02020603050405020304" pitchFamily="18" charset="0"/>
                <a:cs typeface="Times New Roman" panose="02020603050405020304" pitchFamily="18" charset="0"/>
              </a:rPr>
              <a:t>Kalitesinin Artırılması için Ölçme ve Değerlendirme Yöntemleri Etkinleştirilecek</a:t>
            </a:r>
          </a:p>
          <a:p>
            <a:pPr marL="342900" indent="-342900">
              <a:buFont typeface="+mj-lt"/>
              <a:buAutoNum type="arabicPeriod"/>
            </a:pPr>
            <a:endParaRPr lang="tr-TR" sz="2000" dirty="0" smtClean="0">
              <a:latin typeface="Times New Roman" panose="02020603050405020304" pitchFamily="18" charset="0"/>
              <a:cs typeface="Times New Roman" panose="02020603050405020304" pitchFamily="18" charset="0"/>
            </a:endParaRPr>
          </a:p>
          <a:p>
            <a:pPr marL="342900" indent="-342900">
              <a:buFont typeface="+mj-lt"/>
              <a:buAutoNum type="arabicPeriod"/>
            </a:pPr>
            <a:r>
              <a:rPr lang="tr-TR" sz="2000" dirty="0" smtClean="0">
                <a:latin typeface="Times New Roman" panose="02020603050405020304" pitchFamily="18" charset="0"/>
                <a:cs typeface="Times New Roman" panose="02020603050405020304" pitchFamily="18" charset="0"/>
              </a:rPr>
              <a:t>Öğrencilerin </a:t>
            </a:r>
            <a:r>
              <a:rPr lang="tr-TR" sz="2000" dirty="0">
                <a:latin typeface="Times New Roman" panose="02020603050405020304" pitchFamily="18" charset="0"/>
                <a:cs typeface="Times New Roman" panose="02020603050405020304" pitchFamily="18" charset="0"/>
              </a:rPr>
              <a:t>Sosyal, Kültürel ve </a:t>
            </a:r>
            <a:r>
              <a:rPr lang="tr-TR" sz="2000" dirty="0" smtClean="0">
                <a:latin typeface="Times New Roman" panose="02020603050405020304" pitchFamily="18" charset="0"/>
                <a:cs typeface="Times New Roman" panose="02020603050405020304" pitchFamily="18" charset="0"/>
              </a:rPr>
              <a:t>Sportif Etkinlikleri̇ </a:t>
            </a:r>
            <a:r>
              <a:rPr lang="tr-TR" sz="2000" dirty="0">
                <a:latin typeface="Times New Roman" panose="02020603050405020304" pitchFamily="18" charset="0"/>
                <a:cs typeface="Times New Roman" panose="02020603050405020304" pitchFamily="18" charset="0"/>
              </a:rPr>
              <a:t>İzlenecek</a:t>
            </a:r>
          </a:p>
          <a:p>
            <a:pPr marL="342900" indent="-342900">
              <a:buFont typeface="+mj-lt"/>
              <a:buAutoNum type="arabicPeriod"/>
            </a:pPr>
            <a:endParaRPr lang="tr-TR" sz="2000" dirty="0" smtClean="0">
              <a:latin typeface="Times New Roman" panose="02020603050405020304" pitchFamily="18" charset="0"/>
              <a:cs typeface="Times New Roman" panose="02020603050405020304" pitchFamily="18" charset="0"/>
            </a:endParaRPr>
          </a:p>
          <a:p>
            <a:pPr marL="342900" indent="-342900">
              <a:buFont typeface="+mj-lt"/>
              <a:buAutoNum type="arabicPeriod"/>
            </a:pPr>
            <a:r>
              <a:rPr lang="tr-TR" sz="2000" dirty="0">
                <a:latin typeface="Times New Roman" panose="02020603050405020304" pitchFamily="18" charset="0"/>
                <a:cs typeface="Times New Roman" panose="02020603050405020304" pitchFamily="18" charset="0"/>
              </a:rPr>
              <a:t>Kademeler Arası </a:t>
            </a:r>
            <a:r>
              <a:rPr lang="tr-TR" sz="2000" dirty="0" smtClean="0">
                <a:latin typeface="Times New Roman" panose="02020603050405020304" pitchFamily="18" charset="0"/>
                <a:cs typeface="Times New Roman" panose="02020603050405020304" pitchFamily="18" charset="0"/>
              </a:rPr>
              <a:t>Geçiş </a:t>
            </a:r>
            <a:r>
              <a:rPr lang="tr-TR" sz="2000" dirty="0">
                <a:latin typeface="Times New Roman" panose="02020603050405020304" pitchFamily="18" charset="0"/>
                <a:cs typeface="Times New Roman" panose="02020603050405020304" pitchFamily="18" charset="0"/>
              </a:rPr>
              <a:t>Sınavlarının </a:t>
            </a:r>
            <a:r>
              <a:rPr lang="tr-TR" sz="2000" dirty="0" smtClean="0">
                <a:latin typeface="Times New Roman" panose="02020603050405020304" pitchFamily="18" charset="0"/>
                <a:cs typeface="Times New Roman" panose="02020603050405020304" pitchFamily="18" charset="0"/>
              </a:rPr>
              <a:t>Eğitim Sistemi̇ Üzerindeki̇ </a:t>
            </a:r>
            <a:r>
              <a:rPr lang="tr-TR" sz="2000" dirty="0">
                <a:latin typeface="Times New Roman" panose="02020603050405020304" pitchFamily="18" charset="0"/>
                <a:cs typeface="Times New Roman" panose="02020603050405020304" pitchFamily="18" charset="0"/>
              </a:rPr>
              <a:t>Baskısı Azaltılacak</a:t>
            </a:r>
          </a:p>
          <a:p>
            <a:pPr marL="342900" indent="-342900">
              <a:buFont typeface="+mj-lt"/>
              <a:buAutoNum type="arabicPeriod"/>
            </a:pPr>
            <a:endParaRPr lang="tr-TR" sz="2000" dirty="0" smtClean="0">
              <a:latin typeface="Times New Roman" panose="02020603050405020304" pitchFamily="18" charset="0"/>
              <a:cs typeface="Times New Roman" panose="02020603050405020304" pitchFamily="18" charset="0"/>
            </a:endParaRPr>
          </a:p>
          <a:p>
            <a:pPr marL="342900" indent="-342900">
              <a:buFont typeface="+mj-lt"/>
              <a:buAutoNum type="arabicPeriod"/>
            </a:pPr>
            <a:r>
              <a:rPr lang="tr-TR" sz="2000" dirty="0">
                <a:latin typeface="Times New Roman" panose="02020603050405020304" pitchFamily="18" charset="0"/>
                <a:cs typeface="Times New Roman" panose="02020603050405020304" pitchFamily="18" charset="0"/>
              </a:rPr>
              <a:t>Yeterlik Temelli Ölçme Değerlendirme Yapılacak</a:t>
            </a:r>
          </a:p>
          <a:p>
            <a:endParaRPr lang="tr-TR" dirty="0"/>
          </a:p>
        </p:txBody>
      </p:sp>
    </p:spTree>
    <p:extLst>
      <p:ext uri="{BB962C8B-B14F-4D97-AF65-F5344CB8AC3E}">
        <p14:creationId xmlns:p14="http://schemas.microsoft.com/office/powerpoint/2010/main" val="377856478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up)">
                                      <p:cBhvr>
                                        <p:cTn id="7"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sp>
        <p:nvSpPr>
          <p:cNvPr id="2" name="Metin kutusu 1"/>
          <p:cNvSpPr txBox="1"/>
          <p:nvPr/>
        </p:nvSpPr>
        <p:spPr>
          <a:xfrm>
            <a:off x="814039" y="16817"/>
            <a:ext cx="10604809" cy="5147563"/>
          </a:xfrm>
          <a:prstGeom prst="rect">
            <a:avLst/>
          </a:prstGeom>
          <a:noFill/>
        </p:spPr>
        <p:txBody>
          <a:bodyPr wrap="square" rtlCol="0">
            <a:spAutoFit/>
          </a:bodyPr>
          <a:lstStyle/>
          <a:p>
            <a:pPr algn="ctr"/>
            <a:r>
              <a:rPr lang="tr-TR" sz="2050" b="1" dirty="0">
                <a:solidFill>
                  <a:schemeClr val="bg1"/>
                </a:solidFill>
                <a:latin typeface="Times New Roman" panose="02020603050405020304" pitchFamily="18" charset="0"/>
                <a:cs typeface="Times New Roman" panose="02020603050405020304" pitchFamily="18" charset="0"/>
              </a:rPr>
              <a:t>Eğitim Kalitesinin Artırılması için Ölçme ve Değerlendirme Yöntemleri Etkinleştirilecek</a:t>
            </a:r>
          </a:p>
          <a:p>
            <a:endParaRPr lang="tr-TR" dirty="0" smtClean="0"/>
          </a:p>
          <a:p>
            <a:endParaRPr lang="tr-TR" dirty="0" smtClean="0"/>
          </a:p>
          <a:p>
            <a:endParaRPr lang="tr-TR" dirty="0" smtClean="0"/>
          </a:p>
          <a:p>
            <a:endParaRPr lang="tr-TR" dirty="0"/>
          </a:p>
          <a:p>
            <a:endParaRPr lang="tr-TR" dirty="0"/>
          </a:p>
          <a:p>
            <a:pPr marL="285750" indent="-285750">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Eğitim </a:t>
            </a:r>
            <a:r>
              <a:rPr lang="tr-TR" sz="2000" dirty="0">
                <a:latin typeface="Times New Roman" panose="02020603050405020304" pitchFamily="18" charset="0"/>
                <a:cs typeface="Times New Roman" panose="02020603050405020304" pitchFamily="18" charset="0"/>
              </a:rPr>
              <a:t>sistemimizdeki tüm sınavlar; amacı, içeriği, soru tiplerine bağlı yapısı ve sağlayacağı yarar bağlamında yeniden düzenlenecektir</a:t>
            </a:r>
            <a:r>
              <a:rPr lang="tr-TR" sz="2000"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Akademik başarının ölçülmesinde kullanılan ölçütler ve değerlendirme biçimleri çeşitlendirilecektir.</a:t>
            </a:r>
          </a:p>
          <a:p>
            <a:pPr marL="285750" indent="-285750">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Ölçme değerlendirmede süreç ve sonuç odaklı bütünleşik bir anlayış ortaya konulacaktır</a:t>
            </a:r>
            <a:r>
              <a:rPr lang="tr-TR" sz="2000"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Belirlenecek sınıf düzeylerinde herhangi bir </a:t>
            </a:r>
            <a:r>
              <a:rPr lang="tr-TR" sz="2000" dirty="0" err="1">
                <a:latin typeface="Times New Roman" panose="02020603050405020304" pitchFamily="18" charset="0"/>
                <a:cs typeface="Times New Roman" panose="02020603050405020304" pitchFamily="18" charset="0"/>
              </a:rPr>
              <a:t>notlandırma</a:t>
            </a:r>
            <a:r>
              <a:rPr lang="tr-TR" sz="2000" dirty="0">
                <a:latin typeface="Times New Roman" panose="02020603050405020304" pitchFamily="18" charset="0"/>
                <a:cs typeface="Times New Roman" panose="02020603050405020304" pitchFamily="18" charset="0"/>
              </a:rPr>
              <a:t> olmaksızın sistemin/alınan kararların işleyişini öğrencilerin akademik çıktıları üzerinden görebilmek amacıyla Öğrenci Başarı İzleme Araştırması yapılacaktır</a:t>
            </a:r>
            <a:r>
              <a:rPr lang="tr-TR" sz="2000"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tr-TR" dirty="0"/>
          </a:p>
        </p:txBody>
      </p:sp>
    </p:spTree>
    <p:extLst>
      <p:ext uri="{BB962C8B-B14F-4D97-AF65-F5344CB8AC3E}">
        <p14:creationId xmlns:p14="http://schemas.microsoft.com/office/powerpoint/2010/main" val="283191684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sp>
        <p:nvSpPr>
          <p:cNvPr id="2" name="Metin kutusu 1"/>
          <p:cNvSpPr txBox="1"/>
          <p:nvPr/>
        </p:nvSpPr>
        <p:spPr>
          <a:xfrm>
            <a:off x="814039" y="16817"/>
            <a:ext cx="10604809" cy="4839786"/>
          </a:xfrm>
          <a:prstGeom prst="rect">
            <a:avLst/>
          </a:prstGeom>
          <a:noFill/>
        </p:spPr>
        <p:txBody>
          <a:bodyPr wrap="square" rtlCol="0">
            <a:spAutoFit/>
          </a:bodyPr>
          <a:lstStyle/>
          <a:p>
            <a:pPr algn="ctr"/>
            <a:r>
              <a:rPr lang="tr-TR" sz="2050" b="1" dirty="0">
                <a:solidFill>
                  <a:schemeClr val="bg1"/>
                </a:solidFill>
                <a:latin typeface="Times New Roman" panose="02020603050405020304" pitchFamily="18" charset="0"/>
                <a:cs typeface="Times New Roman" panose="02020603050405020304" pitchFamily="18" charset="0"/>
              </a:rPr>
              <a:t>Eğitim Kalitesinin Artırılması için Ölçme ve Değerlendirme Yöntemleri Etkinleştirilecek</a:t>
            </a:r>
          </a:p>
          <a:p>
            <a:endParaRPr lang="tr-TR" dirty="0" smtClean="0"/>
          </a:p>
          <a:p>
            <a:endParaRPr lang="tr-TR" dirty="0"/>
          </a:p>
          <a:p>
            <a:endParaRPr lang="tr-TR" dirty="0" smtClean="0"/>
          </a:p>
          <a:p>
            <a:endParaRPr lang="tr-TR" dirty="0"/>
          </a:p>
          <a:p>
            <a:endParaRPr lang="tr-TR" dirty="0"/>
          </a:p>
          <a:p>
            <a:pPr marL="285750" indent="-285750">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Okullar ve bölgeler arası farkları azaltmak, eğitim sistemini bir bütün olarak görmek amacıyla Öğrenci Başarı İzleme Araştırması sonuçları yıllar içerisinde akademik dünyayla birlikte çalışılarak takip edilecek ve sistemde gerekli iyileştirici tedbirler alınacaktır.</a:t>
            </a:r>
          </a:p>
          <a:p>
            <a:pPr marL="285750" indent="-285750">
              <a:buFont typeface="Arial" panose="020B0604020202020204" pitchFamily="34" charset="0"/>
              <a:buChar char="•"/>
            </a:pPr>
            <a:endParaRPr lang="tr-TR" sz="20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Erken çocukluk eğitiminden başlayarak üst öğrenim kademelerinde de devam edecek şekilde çocukların tüm gelişim alanlarının izlenmesi, değerlendirilmesi ve iyileştirilmesine yönelik e-</a:t>
            </a:r>
            <a:r>
              <a:rPr lang="tr-TR" sz="2000" dirty="0" err="1" smtClean="0">
                <a:latin typeface="Times New Roman" panose="02020603050405020304" pitchFamily="18" charset="0"/>
                <a:cs typeface="Times New Roman" panose="02020603050405020304" pitchFamily="18" charset="0"/>
              </a:rPr>
              <a:t>portfolyo</a:t>
            </a:r>
            <a:r>
              <a:rPr lang="tr-TR" sz="2000" dirty="0" smtClean="0">
                <a:latin typeface="Times New Roman" panose="02020603050405020304" pitchFamily="18" charset="0"/>
                <a:cs typeface="Times New Roman" panose="02020603050405020304" pitchFamily="18" charset="0"/>
              </a:rPr>
              <a:t> çocuğa ait verilerin korunması esasıyla oluşturulacaktır.</a:t>
            </a:r>
          </a:p>
          <a:p>
            <a:pPr marL="285750" indent="-285750">
              <a:buFont typeface="Arial" panose="020B0604020202020204" pitchFamily="34" charset="0"/>
              <a:buChar char="•"/>
            </a:pPr>
            <a:endParaRPr lang="tr-TR" sz="20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Dijital ölçme değerlendirme uygulamaları konusunda veliler için özel eğitimler tasarlanacaktır.</a:t>
            </a:r>
          </a:p>
          <a:p>
            <a:endParaRPr lang="tr-TR" dirty="0"/>
          </a:p>
        </p:txBody>
      </p:sp>
    </p:spTree>
    <p:extLst>
      <p:ext uri="{BB962C8B-B14F-4D97-AF65-F5344CB8AC3E}">
        <p14:creationId xmlns:p14="http://schemas.microsoft.com/office/powerpoint/2010/main" val="276932862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sp>
        <p:nvSpPr>
          <p:cNvPr id="2" name="Metin kutusu 1"/>
          <p:cNvSpPr txBox="1"/>
          <p:nvPr/>
        </p:nvSpPr>
        <p:spPr>
          <a:xfrm>
            <a:off x="657922" y="3"/>
            <a:ext cx="10571356" cy="4708981"/>
          </a:xfrm>
          <a:prstGeom prst="rect">
            <a:avLst/>
          </a:prstGeom>
          <a:noFill/>
        </p:spPr>
        <p:txBody>
          <a:bodyPr wrap="square" rtlCol="0">
            <a:spAutoFit/>
          </a:bodyPr>
          <a:lstStyle/>
          <a:p>
            <a:pPr algn="ctr"/>
            <a:r>
              <a:rPr lang="tr-TR" sz="2400" b="1" dirty="0">
                <a:solidFill>
                  <a:schemeClr val="bg1"/>
                </a:solidFill>
                <a:latin typeface="Times New Roman" panose="02020603050405020304" pitchFamily="18" charset="0"/>
                <a:cs typeface="Times New Roman" panose="02020603050405020304" pitchFamily="18" charset="0"/>
              </a:rPr>
              <a:t>Öğrencilerin Sosyal, Kültürel ve Sportif Etkinlikleri̇ </a:t>
            </a:r>
            <a:r>
              <a:rPr lang="tr-TR" sz="2400" b="1" dirty="0" smtClean="0">
                <a:solidFill>
                  <a:schemeClr val="bg1"/>
                </a:solidFill>
                <a:latin typeface="Times New Roman" panose="02020603050405020304" pitchFamily="18" charset="0"/>
                <a:cs typeface="Times New Roman" panose="02020603050405020304" pitchFamily="18" charset="0"/>
              </a:rPr>
              <a:t>İzlenecek</a:t>
            </a:r>
          </a:p>
          <a:p>
            <a:pPr algn="ctr"/>
            <a:endParaRPr lang="tr-TR" sz="2000" b="1" dirty="0" smtClean="0">
              <a:solidFill>
                <a:schemeClr val="bg1"/>
              </a:solidFill>
              <a:latin typeface="Times New Roman" panose="02020603050405020304" pitchFamily="18" charset="0"/>
              <a:cs typeface="Times New Roman" panose="02020603050405020304" pitchFamily="18" charset="0"/>
            </a:endParaRPr>
          </a:p>
          <a:p>
            <a:pPr algn="ctr"/>
            <a:endParaRPr lang="tr-TR" sz="2000" b="1" dirty="0">
              <a:solidFill>
                <a:schemeClr val="bg1"/>
              </a:solidFill>
              <a:latin typeface="Times New Roman" panose="02020603050405020304" pitchFamily="18" charset="0"/>
              <a:cs typeface="Times New Roman" panose="02020603050405020304" pitchFamily="18" charset="0"/>
            </a:endParaRPr>
          </a:p>
          <a:p>
            <a:pPr algn="ctr"/>
            <a:endParaRPr lang="tr-TR" sz="2000" b="1" dirty="0" smtClean="0">
              <a:solidFill>
                <a:schemeClr val="bg1"/>
              </a:solidFill>
              <a:latin typeface="Times New Roman" panose="02020603050405020304" pitchFamily="18" charset="0"/>
              <a:cs typeface="Times New Roman" panose="02020603050405020304" pitchFamily="18" charset="0"/>
            </a:endParaRPr>
          </a:p>
          <a:p>
            <a:pPr algn="ctr"/>
            <a:endParaRPr lang="tr-TR" sz="2000" b="1" dirty="0">
              <a:solidFill>
                <a:schemeClr val="bg1"/>
              </a:solidFill>
              <a:latin typeface="Times New Roman" panose="02020603050405020304" pitchFamily="18" charset="0"/>
              <a:cs typeface="Times New Roman" panose="02020603050405020304" pitchFamily="18" charset="0"/>
            </a:endParaRPr>
          </a:p>
          <a:p>
            <a:endParaRPr lang="tr-TR"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Çocuklarımızın </a:t>
            </a:r>
            <a:r>
              <a:rPr lang="tr-TR" sz="2000" dirty="0">
                <a:latin typeface="Times New Roman" panose="02020603050405020304" pitchFamily="18" charset="0"/>
                <a:cs typeface="Times New Roman" panose="02020603050405020304" pitchFamily="18" charset="0"/>
              </a:rPr>
              <a:t>sosyal ve eğitsel becerilerinin sınıf ve okul düzeyinden Millî Eğitim Bakanlığı merkez teşkilatına kadar izlenmesi, değerlendirilmesi ve iyileştirilmesine yönelik olarak tüm illerimizde ölçme değerlendirme birimleri kurulacaktır</a:t>
            </a:r>
            <a:r>
              <a:rPr lang="tr-TR" sz="2000"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Tüm çocuklarımızın sosyal, sportif ve kültürel etkinlikleri e-</a:t>
            </a:r>
            <a:r>
              <a:rPr lang="tr-TR" sz="2000" dirty="0" err="1">
                <a:latin typeface="Times New Roman" panose="02020603050405020304" pitchFamily="18" charset="0"/>
                <a:cs typeface="Times New Roman" panose="02020603050405020304" pitchFamily="18" charset="0"/>
              </a:rPr>
              <a:t>portfolyo</a:t>
            </a:r>
            <a:r>
              <a:rPr lang="tr-TR" sz="2000" dirty="0">
                <a:latin typeface="Times New Roman" panose="02020603050405020304" pitchFamily="18" charset="0"/>
                <a:cs typeface="Times New Roman" panose="02020603050405020304" pitchFamily="18" charset="0"/>
              </a:rPr>
              <a:t> içerisinde derlenecektir</a:t>
            </a:r>
            <a:r>
              <a:rPr lang="tr-TR" sz="2000"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Ortaya çıkacak dosyanın verileri öğrencinin ihtiyacı olan çeşitli değerlendirme süreçlerinde kullanılacaktır.</a:t>
            </a: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274209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sp>
        <p:nvSpPr>
          <p:cNvPr id="2" name="Metin kutusu 1"/>
          <p:cNvSpPr txBox="1"/>
          <p:nvPr/>
        </p:nvSpPr>
        <p:spPr>
          <a:xfrm>
            <a:off x="747131" y="0"/>
            <a:ext cx="10760927" cy="4955203"/>
          </a:xfrm>
          <a:prstGeom prst="rect">
            <a:avLst/>
          </a:prstGeom>
          <a:noFill/>
        </p:spPr>
        <p:txBody>
          <a:bodyPr wrap="square" rtlCol="0">
            <a:spAutoFit/>
          </a:bodyPr>
          <a:lstStyle/>
          <a:p>
            <a:pPr algn="ctr"/>
            <a:r>
              <a:rPr lang="tr-TR" sz="2100" b="1" dirty="0">
                <a:solidFill>
                  <a:schemeClr val="bg1"/>
                </a:solidFill>
                <a:latin typeface="Times New Roman" panose="02020603050405020304" pitchFamily="18" charset="0"/>
                <a:cs typeface="Times New Roman" panose="02020603050405020304" pitchFamily="18" charset="0"/>
              </a:rPr>
              <a:t>Kademeler Arası Geçiş Sınavlarının Eğitim Sistemi̇ Üzerindeki̇ Baskısı Azaltılacak</a:t>
            </a:r>
          </a:p>
          <a:p>
            <a:endParaRPr lang="tr-TR" sz="1900" dirty="0" smtClean="0">
              <a:latin typeface="Times New Roman" panose="02020603050405020304" pitchFamily="18" charset="0"/>
              <a:cs typeface="Times New Roman" panose="02020603050405020304" pitchFamily="18" charset="0"/>
            </a:endParaRPr>
          </a:p>
          <a:p>
            <a:endParaRPr lang="tr-TR" sz="1900" dirty="0">
              <a:latin typeface="Times New Roman" panose="02020603050405020304" pitchFamily="18" charset="0"/>
              <a:cs typeface="Times New Roman" panose="02020603050405020304" pitchFamily="18" charset="0"/>
            </a:endParaRPr>
          </a:p>
          <a:p>
            <a:endParaRPr lang="tr-TR" sz="1900" dirty="0" smtClean="0">
              <a:latin typeface="Times New Roman" panose="02020603050405020304" pitchFamily="18" charset="0"/>
              <a:cs typeface="Times New Roman" panose="02020603050405020304" pitchFamily="18" charset="0"/>
            </a:endParaRPr>
          </a:p>
          <a:p>
            <a:endParaRPr lang="tr-TR" sz="19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Okullar </a:t>
            </a:r>
            <a:r>
              <a:rPr lang="tr-TR" sz="2000" dirty="0">
                <a:latin typeface="Times New Roman" panose="02020603050405020304" pitchFamily="18" charset="0"/>
                <a:cs typeface="Times New Roman" panose="02020603050405020304" pitchFamily="18" charset="0"/>
              </a:rPr>
              <a:t>arası başarı farklarının azaltılmasına yönelik eğitsel tedbirler alınacaktır</a:t>
            </a:r>
            <a:r>
              <a:rPr lang="tr-TR" sz="2000" dirty="0" smtClean="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Şartları elverişsiz okulların fiziksel ve sosyal imkânları genişletilecektir</a:t>
            </a:r>
            <a:r>
              <a:rPr lang="tr-TR" sz="2000" dirty="0" smtClean="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Sınavla öğrenci alan okul sayıları kademeli bir şekilde azaltılacaktır</a:t>
            </a:r>
            <a:r>
              <a:rPr lang="tr-TR" sz="2000" dirty="0" smtClean="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Bakanlık tarafından sağlanan kaynakların adalet temelli dağıtılması sağlanacaktır</a:t>
            </a:r>
            <a:r>
              <a:rPr lang="tr-TR" sz="2000" dirty="0" smtClean="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Öğrencileri akademik, sosyal ve fiziksel olarak destekleyen mekanizmaların bakanlık, il, ilçe ve okul düzeyinde yapılandırılması sağlanacaktır</a:t>
            </a:r>
            <a:r>
              <a:rPr lang="tr-TR" sz="2000" dirty="0" smtClean="0">
                <a:latin typeface="Times New Roman" panose="02020603050405020304" pitchFamily="18" charset="0"/>
                <a:cs typeface="Times New Roman" panose="02020603050405020304" pitchFamily="18" charset="0"/>
              </a:rPr>
              <a:t>.</a:t>
            </a:r>
          </a:p>
          <a:p>
            <a:pPr algn="just"/>
            <a:endParaRPr lang="tr-TR"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982244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sp>
        <p:nvSpPr>
          <p:cNvPr id="4" name="Metin kutusu 3"/>
          <p:cNvSpPr txBox="1"/>
          <p:nvPr/>
        </p:nvSpPr>
        <p:spPr>
          <a:xfrm>
            <a:off x="546410" y="3635298"/>
            <a:ext cx="11162370" cy="2215991"/>
          </a:xfrm>
          <a:prstGeom prst="rect">
            <a:avLst/>
          </a:prstGeom>
          <a:noFill/>
        </p:spPr>
        <p:txBody>
          <a:bodyPr wrap="square" rtlCol="0">
            <a:spAutoFit/>
          </a:bodyPr>
          <a:lstStyle/>
          <a:p>
            <a:pPr algn="just">
              <a:lnSpc>
                <a:spcPct val="150000"/>
              </a:lnSpc>
            </a:pPr>
            <a:r>
              <a:rPr lang="tr-TR" sz="2000" dirty="0" smtClean="0">
                <a:latin typeface="Times New Roman" panose="02020603050405020304" pitchFamily="18" charset="0"/>
                <a:cs typeface="Times New Roman" panose="02020603050405020304" pitchFamily="18" charset="0"/>
              </a:rPr>
              <a:t>	23.10.2018 </a:t>
            </a:r>
            <a:r>
              <a:rPr lang="tr-TR" sz="2000" dirty="0">
                <a:latin typeface="Times New Roman" panose="02020603050405020304" pitchFamily="18" charset="0"/>
                <a:cs typeface="Times New Roman" panose="02020603050405020304" pitchFamily="18" charset="0"/>
              </a:rPr>
              <a:t>tarihinde Sayın Başkanımız Recep Tayyip ERDOĞAN ve Milli Eğitim Bakanımız Ziya SELÇUK tarafından kamuoyuna açıklanan “2023 Eğitim Vizyon Belgesi”  Milli Eğitim Bakanlığının bu zamana kadar yapılan faaliyetleri ve ülkemizin eğitim ihtiyaçları doğrultusunda ulaşmak istenilen hedefleri belirtmektedir.</a:t>
            </a:r>
          </a:p>
          <a:p>
            <a:endParaRPr lang="tr-TR" dirty="0"/>
          </a:p>
        </p:txBody>
      </p:sp>
      <p:pic>
        <p:nvPicPr>
          <p:cNvPr id="5" name="Resim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95756" y="174238"/>
            <a:ext cx="7774845" cy="3461060"/>
          </a:xfrm>
          <a:prstGeom prst="rect">
            <a:avLst/>
          </a:prstGeom>
        </p:spPr>
      </p:pic>
    </p:spTree>
    <p:extLst>
      <p:ext uri="{BB962C8B-B14F-4D97-AF65-F5344CB8AC3E}">
        <p14:creationId xmlns:p14="http://schemas.microsoft.com/office/powerpoint/2010/main" val="6601660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sp>
        <p:nvSpPr>
          <p:cNvPr id="2" name="Metin kutusu 1"/>
          <p:cNvSpPr txBox="1"/>
          <p:nvPr/>
        </p:nvSpPr>
        <p:spPr>
          <a:xfrm>
            <a:off x="747131" y="0"/>
            <a:ext cx="10760927" cy="4632037"/>
          </a:xfrm>
          <a:prstGeom prst="rect">
            <a:avLst/>
          </a:prstGeom>
          <a:noFill/>
        </p:spPr>
        <p:txBody>
          <a:bodyPr wrap="square" rtlCol="0">
            <a:spAutoFit/>
          </a:bodyPr>
          <a:lstStyle/>
          <a:p>
            <a:pPr algn="ctr"/>
            <a:r>
              <a:rPr lang="tr-TR" sz="2100" b="1" dirty="0">
                <a:solidFill>
                  <a:schemeClr val="bg1"/>
                </a:solidFill>
                <a:latin typeface="Times New Roman" panose="02020603050405020304" pitchFamily="18" charset="0"/>
                <a:cs typeface="Times New Roman" panose="02020603050405020304" pitchFamily="18" charset="0"/>
              </a:rPr>
              <a:t>Kademeler Arası Geçiş Sınavlarının Eğitim Sistemi̇ Üzerindeki̇ Baskısı Azaltılacak</a:t>
            </a:r>
          </a:p>
          <a:p>
            <a:endParaRPr lang="tr-TR" sz="1900" dirty="0" smtClean="0">
              <a:latin typeface="Times New Roman" panose="02020603050405020304" pitchFamily="18" charset="0"/>
              <a:cs typeface="Times New Roman" panose="02020603050405020304" pitchFamily="18" charset="0"/>
            </a:endParaRPr>
          </a:p>
          <a:p>
            <a:endParaRPr lang="tr-TR" sz="1900" dirty="0">
              <a:latin typeface="Times New Roman" panose="02020603050405020304" pitchFamily="18" charset="0"/>
              <a:cs typeface="Times New Roman" panose="02020603050405020304" pitchFamily="18" charset="0"/>
            </a:endParaRPr>
          </a:p>
          <a:p>
            <a:endParaRPr lang="tr-TR" sz="1900" dirty="0" smtClean="0">
              <a:latin typeface="Times New Roman" panose="02020603050405020304" pitchFamily="18" charset="0"/>
              <a:cs typeface="Times New Roman" panose="02020603050405020304" pitchFamily="18" charset="0"/>
            </a:endParaRPr>
          </a:p>
          <a:p>
            <a:endParaRPr lang="tr-TR" sz="19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Okul </a:t>
            </a:r>
            <a:r>
              <a:rPr lang="tr-TR" sz="2000" dirty="0">
                <a:latin typeface="Times New Roman" panose="02020603050405020304" pitchFamily="18" charset="0"/>
                <a:cs typeface="Times New Roman" panose="02020603050405020304" pitchFamily="18" charset="0"/>
              </a:rPr>
              <a:t>Profili Değerlendirme verileri izlenerek hangi okula ne tür destekler sağlanacağını tespit için karar destek mekanizması oluşturulacaktır </a:t>
            </a:r>
            <a:r>
              <a:rPr lang="tr-TR" sz="2000" dirty="0" smtClean="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Elverişsiz koşullardaki aileler, diğer bakanlıklarla birlikte oluşturulacak mekanizmalarla desteklenecektir.</a:t>
            </a:r>
          </a:p>
          <a:p>
            <a:pPr marL="342900" indent="-34290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Sınavsız yerleştirme konusunda esnek modeller geliştirilecektir</a:t>
            </a:r>
            <a:r>
              <a:rPr lang="tr-TR" sz="2000" dirty="0" smtClean="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Yapılacak olan kamuoyu iletişim çalışmalarıyla, sınava olan ihtiyacın azaltılması için yapılan iyileştirmelere yönelik farkındalık artırılacaktır.</a:t>
            </a:r>
          </a:p>
          <a:p>
            <a:endParaRPr lang="tr-TR" dirty="0"/>
          </a:p>
        </p:txBody>
      </p:sp>
    </p:spTree>
    <p:extLst>
      <p:ext uri="{BB962C8B-B14F-4D97-AF65-F5344CB8AC3E}">
        <p14:creationId xmlns:p14="http://schemas.microsoft.com/office/powerpoint/2010/main" val="36052052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sp>
        <p:nvSpPr>
          <p:cNvPr id="2" name="Metin kutusu 1"/>
          <p:cNvSpPr txBox="1"/>
          <p:nvPr/>
        </p:nvSpPr>
        <p:spPr>
          <a:xfrm>
            <a:off x="880947" y="0"/>
            <a:ext cx="10259122" cy="4985980"/>
          </a:xfrm>
          <a:prstGeom prst="rect">
            <a:avLst/>
          </a:prstGeom>
          <a:noFill/>
        </p:spPr>
        <p:txBody>
          <a:bodyPr wrap="square" rtlCol="0">
            <a:spAutoFit/>
          </a:bodyPr>
          <a:lstStyle/>
          <a:p>
            <a:pPr algn="ctr"/>
            <a:r>
              <a:rPr lang="tr-TR" sz="2000" b="1" dirty="0">
                <a:solidFill>
                  <a:schemeClr val="bg1"/>
                </a:solidFill>
                <a:latin typeface="Times New Roman" panose="02020603050405020304" pitchFamily="18" charset="0"/>
                <a:cs typeface="Times New Roman" panose="02020603050405020304" pitchFamily="18" charset="0"/>
              </a:rPr>
              <a:t>Yeterlik Temelli Ölçme Değerlendirme </a:t>
            </a:r>
            <a:r>
              <a:rPr lang="tr-TR" sz="2000" b="1" dirty="0" smtClean="0">
                <a:solidFill>
                  <a:schemeClr val="bg1"/>
                </a:solidFill>
                <a:latin typeface="Times New Roman" panose="02020603050405020304" pitchFamily="18" charset="0"/>
                <a:cs typeface="Times New Roman" panose="02020603050405020304" pitchFamily="18" charset="0"/>
              </a:rPr>
              <a:t>Yapılacak</a:t>
            </a:r>
          </a:p>
          <a:p>
            <a:pPr algn="ctr"/>
            <a:endParaRPr lang="tr-TR" sz="2000" b="1" dirty="0">
              <a:solidFill>
                <a:schemeClr val="bg1"/>
              </a:solidFill>
              <a:latin typeface="Times New Roman" panose="02020603050405020304" pitchFamily="18" charset="0"/>
              <a:cs typeface="Times New Roman" panose="02020603050405020304" pitchFamily="18" charset="0"/>
            </a:endParaRPr>
          </a:p>
          <a:p>
            <a:pPr algn="ctr"/>
            <a:endParaRPr lang="tr-TR" sz="2000" b="1" dirty="0" smtClean="0">
              <a:solidFill>
                <a:schemeClr val="bg1"/>
              </a:solidFill>
              <a:latin typeface="Times New Roman" panose="02020603050405020304" pitchFamily="18" charset="0"/>
              <a:cs typeface="Times New Roman" panose="02020603050405020304" pitchFamily="18" charset="0"/>
            </a:endParaRPr>
          </a:p>
          <a:p>
            <a:pPr algn="ctr"/>
            <a:endParaRPr lang="tr-TR" sz="2000" b="1" dirty="0">
              <a:solidFill>
                <a:schemeClr val="bg1"/>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Farklı konu alanlarında yeterlilik tanımları yapılarak standartlar oluşturulacak, </a:t>
            </a:r>
            <a:r>
              <a:rPr lang="tr-TR" sz="2000" dirty="0" err="1">
                <a:latin typeface="Times New Roman" panose="02020603050405020304" pitchFamily="18" charset="0"/>
                <a:cs typeface="Times New Roman" panose="02020603050405020304" pitchFamily="18" charset="0"/>
              </a:rPr>
              <a:t>müfredatların</a:t>
            </a:r>
            <a:r>
              <a:rPr lang="tr-TR" sz="2000" dirty="0">
                <a:latin typeface="Times New Roman" panose="02020603050405020304" pitchFamily="18" charset="0"/>
                <a:cs typeface="Times New Roman" panose="02020603050405020304" pitchFamily="18" charset="0"/>
              </a:rPr>
              <a:t> bu standartlara uygunluğu sağlanacaktır</a:t>
            </a:r>
            <a:r>
              <a:rPr lang="tr-TR" sz="20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Yapılacak uygulamalarla hedeflenen gruplarda tanımlanan yeterlilik seviyelerine göre öğrenci dağılımları belirlenecek ve öğrenme analitiğine iletilecektir</a:t>
            </a:r>
            <a:r>
              <a:rPr lang="tr-TR" sz="20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Hedeflenen öğrenci nüfusunun (okul türü, bölge, cinsiyet, </a:t>
            </a:r>
            <a:r>
              <a:rPr lang="tr-TR" sz="2000" dirty="0" err="1">
                <a:latin typeface="Times New Roman" panose="02020603050405020304" pitchFamily="18" charset="0"/>
                <a:cs typeface="Times New Roman" panose="02020603050405020304" pitchFamily="18" charset="0"/>
              </a:rPr>
              <a:t>sosyo</a:t>
            </a:r>
            <a:r>
              <a:rPr lang="tr-TR" sz="2000" dirty="0">
                <a:latin typeface="Times New Roman" panose="02020603050405020304" pitchFamily="18" charset="0"/>
                <a:cs typeface="Times New Roman" panose="02020603050405020304" pitchFamily="18" charset="0"/>
              </a:rPr>
              <a:t>-ekonomik statü) yeterlilik seviyeleri belirlenecek, yıllar içindeki değişimlerini takip etmek üzere veri üretilecektir</a:t>
            </a:r>
            <a:r>
              <a:rPr lang="tr-TR" sz="20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Farklı yeterlilik gruplarında bulunan öğrenciler öğrenme analitiği ile riskleri açısından izlenerek, yerinde ve zamanında tedbirler alınacaktır.</a:t>
            </a:r>
          </a:p>
          <a:p>
            <a:endParaRPr lang="tr-TR" dirty="0"/>
          </a:p>
        </p:txBody>
      </p:sp>
    </p:spTree>
    <p:extLst>
      <p:ext uri="{BB962C8B-B14F-4D97-AF65-F5344CB8AC3E}">
        <p14:creationId xmlns:p14="http://schemas.microsoft.com/office/powerpoint/2010/main" val="108578701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1525" y="635619"/>
            <a:ext cx="5587323" cy="5580000"/>
          </a:xfrm>
          <a:prstGeom prst="rect">
            <a:avLst/>
          </a:prstGeom>
        </p:spPr>
      </p:pic>
      <p:sp>
        <p:nvSpPr>
          <p:cNvPr id="3" name="Metin kutusu 2"/>
          <p:cNvSpPr txBox="1"/>
          <p:nvPr/>
        </p:nvSpPr>
        <p:spPr>
          <a:xfrm>
            <a:off x="802888" y="713678"/>
            <a:ext cx="4828478" cy="3231654"/>
          </a:xfrm>
          <a:prstGeom prst="rect">
            <a:avLst/>
          </a:prstGeom>
          <a:noFill/>
        </p:spPr>
        <p:txBody>
          <a:bodyPr wrap="square" rtlCol="0">
            <a:spAutoFit/>
          </a:bodyPr>
          <a:lstStyle/>
          <a:p>
            <a:pPr algn="ctr"/>
            <a:r>
              <a:rPr lang="tr-TR" sz="2400" b="1" dirty="0" smtClean="0">
                <a:solidFill>
                  <a:srgbClr val="C00000"/>
                </a:solidFill>
                <a:latin typeface="Times New Roman" panose="02020603050405020304" pitchFamily="18" charset="0"/>
                <a:cs typeface="Times New Roman" panose="02020603050405020304" pitchFamily="18" charset="0"/>
              </a:rPr>
              <a:t>Hedefler;</a:t>
            </a:r>
            <a:endParaRPr lang="tr-TR" sz="2400" b="1" dirty="0">
              <a:solidFill>
                <a:srgbClr val="C00000"/>
              </a:solidFill>
              <a:latin typeface="Times New Roman" panose="02020603050405020304" pitchFamily="18" charset="0"/>
              <a:cs typeface="Times New Roman" panose="02020603050405020304" pitchFamily="18" charset="0"/>
            </a:endParaRPr>
          </a:p>
          <a:p>
            <a:endParaRPr lang="tr-TR" sz="2000" dirty="0" smtClean="0">
              <a:latin typeface="Times New Roman" panose="02020603050405020304" pitchFamily="18" charset="0"/>
              <a:cs typeface="Times New Roman" panose="02020603050405020304" pitchFamily="18" charset="0"/>
            </a:endParaRPr>
          </a:p>
          <a:p>
            <a:pPr algn="ctr"/>
            <a:r>
              <a:rPr lang="tr-TR" sz="2000" dirty="0" smtClean="0">
                <a:latin typeface="Times New Roman" panose="02020603050405020304" pitchFamily="18" charset="0"/>
                <a:cs typeface="Times New Roman" panose="02020603050405020304" pitchFamily="18" charset="0"/>
              </a:rPr>
              <a:t>Öğretmen </a:t>
            </a:r>
            <a:r>
              <a:rPr lang="tr-TR" sz="2000" dirty="0">
                <a:latin typeface="Times New Roman" panose="02020603050405020304" pitchFamily="18" charset="0"/>
                <a:cs typeface="Times New Roman" panose="02020603050405020304" pitchFamily="18" charset="0"/>
              </a:rPr>
              <a:t>ve Okul Yöneti̇ci̇leri̇ni̇n Mesleki̇ </a:t>
            </a:r>
            <a:r>
              <a:rPr lang="tr-TR" sz="2000" dirty="0" smtClean="0">
                <a:latin typeface="Times New Roman" panose="02020603050405020304" pitchFamily="18" charset="0"/>
                <a:cs typeface="Times New Roman" panose="02020603050405020304" pitchFamily="18" charset="0"/>
              </a:rPr>
              <a:t>Gelişimleri̇ Yeniden Yapılandırılacak</a:t>
            </a:r>
          </a:p>
          <a:p>
            <a:pPr algn="ctr"/>
            <a:endParaRPr lang="tr-TR" sz="2000" dirty="0" smtClean="0">
              <a:latin typeface="Times New Roman" panose="02020603050405020304" pitchFamily="18" charset="0"/>
              <a:cs typeface="Times New Roman" panose="02020603050405020304" pitchFamily="18" charset="0"/>
            </a:endParaRPr>
          </a:p>
          <a:p>
            <a:endParaRPr lang="tr-TR" sz="2000" dirty="0">
              <a:latin typeface="Times New Roman" panose="02020603050405020304" pitchFamily="18" charset="0"/>
              <a:cs typeface="Times New Roman" panose="02020603050405020304" pitchFamily="18" charset="0"/>
            </a:endParaRPr>
          </a:p>
          <a:p>
            <a:pPr algn="ctr"/>
            <a:r>
              <a:rPr lang="tr-TR" sz="2000" dirty="0">
                <a:latin typeface="Times New Roman" panose="02020603050405020304" pitchFamily="18" charset="0"/>
                <a:cs typeface="Times New Roman" panose="02020603050405020304" pitchFamily="18" charset="0"/>
              </a:rPr>
              <a:t>İnsan Kaynağının </a:t>
            </a:r>
            <a:r>
              <a:rPr lang="tr-TR" sz="2000" dirty="0" smtClean="0">
                <a:latin typeface="Times New Roman" panose="02020603050405020304" pitchFamily="18" charset="0"/>
                <a:cs typeface="Times New Roman" panose="02020603050405020304" pitchFamily="18" charset="0"/>
              </a:rPr>
              <a:t>Verimli̇ </a:t>
            </a:r>
            <a:r>
              <a:rPr lang="tr-TR" sz="2000" dirty="0">
                <a:latin typeface="Times New Roman" panose="02020603050405020304" pitchFamily="18" charset="0"/>
                <a:cs typeface="Times New Roman" panose="02020603050405020304" pitchFamily="18" charset="0"/>
              </a:rPr>
              <a:t>Kullanılması ve </a:t>
            </a:r>
            <a:r>
              <a:rPr lang="tr-TR" sz="2000" dirty="0" smtClean="0">
                <a:latin typeface="Times New Roman" panose="02020603050405020304" pitchFamily="18" charset="0"/>
                <a:cs typeface="Times New Roman" panose="02020603050405020304" pitchFamily="18" charset="0"/>
              </a:rPr>
              <a:t>Hakkaniyetli̇ Bir Şekilde Ödüllendirilmesi̇ </a:t>
            </a:r>
            <a:r>
              <a:rPr lang="tr-TR" sz="2000" dirty="0">
                <a:latin typeface="Times New Roman" panose="02020603050405020304" pitchFamily="18" charset="0"/>
                <a:cs typeface="Times New Roman" panose="02020603050405020304" pitchFamily="18" charset="0"/>
              </a:rPr>
              <a:t>Sağlanacak</a:t>
            </a:r>
          </a:p>
          <a:p>
            <a:endParaRPr lang="tr-TR" sz="2000" dirty="0">
              <a:latin typeface="Times New Roman" panose="02020603050405020304" pitchFamily="18" charset="0"/>
              <a:cs typeface="Times New Roman" panose="02020603050405020304" pitchFamily="18" charset="0"/>
            </a:endParaRPr>
          </a:p>
        </p:txBody>
      </p:sp>
      <p:sp>
        <p:nvSpPr>
          <p:cNvPr id="4" name="Metin kutusu 3"/>
          <p:cNvSpPr txBox="1"/>
          <p:nvPr/>
        </p:nvSpPr>
        <p:spPr>
          <a:xfrm>
            <a:off x="1248937" y="0"/>
            <a:ext cx="4951141" cy="461665"/>
          </a:xfrm>
          <a:prstGeom prst="rect">
            <a:avLst/>
          </a:prstGeom>
          <a:noFill/>
        </p:spPr>
        <p:txBody>
          <a:bodyPr wrap="square" rtlCol="0">
            <a:spAutoFit/>
          </a:bodyPr>
          <a:lstStyle/>
          <a:p>
            <a:r>
              <a:rPr lang="tr-TR" sz="2400" b="1" dirty="0">
                <a:solidFill>
                  <a:schemeClr val="bg1"/>
                </a:solidFill>
                <a:latin typeface="Times New Roman" panose="02020603050405020304" pitchFamily="18" charset="0"/>
                <a:cs typeface="Times New Roman" panose="02020603050405020304" pitchFamily="18" charset="0"/>
              </a:rPr>
              <a:t>İnsan </a:t>
            </a:r>
            <a:r>
              <a:rPr lang="tr-TR" sz="2400" b="1" dirty="0" smtClean="0">
                <a:solidFill>
                  <a:schemeClr val="bg1"/>
                </a:solidFill>
                <a:latin typeface="Times New Roman" panose="02020603050405020304" pitchFamily="18" charset="0"/>
                <a:cs typeface="Times New Roman" panose="02020603050405020304" pitchFamily="18" charset="0"/>
              </a:rPr>
              <a:t>Kaynakları</a:t>
            </a:r>
            <a:endParaRPr lang="tr-TR" sz="2400" b="1" dirty="0">
              <a:solidFill>
                <a:schemeClr val="bg1"/>
              </a:solidFill>
            </a:endParaRPr>
          </a:p>
        </p:txBody>
      </p:sp>
    </p:spTree>
    <p:extLst>
      <p:ext uri="{BB962C8B-B14F-4D97-AF65-F5344CB8AC3E}">
        <p14:creationId xmlns:p14="http://schemas.microsoft.com/office/powerpoint/2010/main" val="413977739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sp>
        <p:nvSpPr>
          <p:cNvPr id="2" name="Metin kutusu 1"/>
          <p:cNvSpPr txBox="1"/>
          <p:nvPr/>
        </p:nvSpPr>
        <p:spPr>
          <a:xfrm>
            <a:off x="947854" y="568712"/>
            <a:ext cx="10259122" cy="3754874"/>
          </a:xfrm>
          <a:prstGeom prst="rect">
            <a:avLst/>
          </a:prstGeom>
          <a:noFill/>
        </p:spPr>
        <p:txBody>
          <a:bodyPr wrap="square" rtlCol="0">
            <a:spAutoFit/>
          </a:bodyPr>
          <a:lstStyle/>
          <a:p>
            <a:pPr algn="just"/>
            <a:r>
              <a:rPr lang="tr-TR" sz="2000" dirty="0" smtClean="0">
                <a:latin typeface="Times New Roman" panose="02020603050405020304" pitchFamily="18" charset="0"/>
                <a:cs typeface="Times New Roman" panose="02020603050405020304" pitchFamily="18" charset="0"/>
              </a:rPr>
              <a:t>	</a:t>
            </a:r>
          </a:p>
          <a:p>
            <a:pPr algn="just"/>
            <a:r>
              <a:rPr lang="tr-TR" sz="2000" dirty="0">
                <a:latin typeface="Times New Roman" panose="02020603050405020304" pitchFamily="18" charset="0"/>
                <a:cs typeface="Times New Roman" panose="02020603050405020304" pitchFamily="18" charset="0"/>
              </a:rPr>
              <a:t>	</a:t>
            </a:r>
            <a:endParaRPr lang="tr-TR" sz="2000" dirty="0" smtClean="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algn="just"/>
            <a:r>
              <a:rPr lang="tr-TR" sz="2000" dirty="0" smtClean="0">
                <a:latin typeface="Times New Roman" panose="02020603050405020304" pitchFamily="18" charset="0"/>
                <a:cs typeface="Times New Roman" panose="02020603050405020304" pitchFamily="18" charset="0"/>
              </a:rPr>
              <a:t>Millî </a:t>
            </a:r>
            <a:r>
              <a:rPr lang="tr-TR" sz="2000" dirty="0">
                <a:latin typeface="Times New Roman" panose="02020603050405020304" pitchFamily="18" charset="0"/>
                <a:cs typeface="Times New Roman" panose="02020603050405020304" pitchFamily="18" charset="0"/>
              </a:rPr>
              <a:t>Eğitim Bakanlığı, gerekli alt yapı hazırlandıktan sonra eğitim fakültelerinin hizmet öncesi öğretmen yetiştirme programlarının okullardaki ihtiyaç doğrultusunda, uygulama ağırlıklı olmasını atamaya esas koşullar arasında değerlendirecektir.</a:t>
            </a:r>
          </a:p>
          <a:p>
            <a:pPr algn="just"/>
            <a:endParaRPr lang="tr-TR" sz="2000" dirty="0" smtClean="0">
              <a:latin typeface="Times New Roman" panose="02020603050405020304" pitchFamily="18" charset="0"/>
              <a:cs typeface="Times New Roman" panose="02020603050405020304" pitchFamily="18" charset="0"/>
            </a:endParaRPr>
          </a:p>
          <a:p>
            <a:pPr algn="just"/>
            <a:endParaRPr lang="tr-TR" sz="2000" dirty="0" smtClean="0">
              <a:latin typeface="Times New Roman" panose="02020603050405020304" pitchFamily="18" charset="0"/>
              <a:cs typeface="Times New Roman" panose="02020603050405020304" pitchFamily="18" charset="0"/>
            </a:endParaRPr>
          </a:p>
          <a:p>
            <a:pPr algn="just"/>
            <a:r>
              <a:rPr lang="tr-TR" sz="2000" dirty="0" smtClean="0">
                <a:latin typeface="Times New Roman" panose="02020603050405020304" pitchFamily="18" charset="0"/>
                <a:cs typeface="Times New Roman" panose="02020603050405020304" pitchFamily="18" charset="0"/>
              </a:rPr>
              <a:t>	İl </a:t>
            </a:r>
            <a:r>
              <a:rPr lang="tr-TR" sz="2000" dirty="0">
                <a:latin typeface="Times New Roman" panose="02020603050405020304" pitchFamily="18" charset="0"/>
                <a:cs typeface="Times New Roman" panose="02020603050405020304" pitchFamily="18" charset="0"/>
              </a:rPr>
              <a:t>ve ilçe Millî Eğitim müdürleri Okul Profili Değerlendirme yaklaşımı içinde yer alan ölçütler özelinde, il ve ilçedeki öğretmenlerin desteklenmesi ve Okul Gelişim </a:t>
            </a:r>
            <a:r>
              <a:rPr lang="tr-TR" sz="2000" dirty="0" smtClean="0">
                <a:latin typeface="Times New Roman" panose="02020603050405020304" pitchFamily="18" charset="0"/>
                <a:cs typeface="Times New Roman" panose="02020603050405020304" pitchFamily="18" charset="0"/>
              </a:rPr>
              <a:t>Planlarının </a:t>
            </a:r>
            <a:r>
              <a:rPr lang="tr-TR" sz="2000" dirty="0">
                <a:latin typeface="Times New Roman" panose="02020603050405020304" pitchFamily="18" charset="0"/>
                <a:cs typeface="Times New Roman" panose="02020603050405020304" pitchFamily="18" charset="0"/>
              </a:rPr>
              <a:t>gerçekleşmesi kapsamında yıllık olarak </a:t>
            </a:r>
            <a:r>
              <a:rPr lang="tr-TR" sz="2000" dirty="0" smtClean="0">
                <a:latin typeface="Times New Roman" panose="02020603050405020304" pitchFamily="18" charset="0"/>
                <a:cs typeface="Times New Roman" panose="02020603050405020304" pitchFamily="18" charset="0"/>
              </a:rPr>
              <a:t>değerlendirileceklerdir.</a:t>
            </a:r>
            <a:endParaRPr lang="tr-TR" sz="2000" dirty="0">
              <a:latin typeface="Times New Roman" panose="02020603050405020304" pitchFamily="18" charset="0"/>
              <a:cs typeface="Times New Roman" panose="02020603050405020304" pitchFamily="18" charset="0"/>
            </a:endParaRPr>
          </a:p>
          <a:p>
            <a:endParaRPr lang="tr-TR" dirty="0"/>
          </a:p>
        </p:txBody>
      </p:sp>
      <p:sp>
        <p:nvSpPr>
          <p:cNvPr id="5" name="Metin kutusu 4"/>
          <p:cNvSpPr txBox="1"/>
          <p:nvPr/>
        </p:nvSpPr>
        <p:spPr>
          <a:xfrm>
            <a:off x="1248937" y="0"/>
            <a:ext cx="4951141" cy="461665"/>
          </a:xfrm>
          <a:prstGeom prst="rect">
            <a:avLst/>
          </a:prstGeom>
          <a:noFill/>
        </p:spPr>
        <p:txBody>
          <a:bodyPr wrap="square" rtlCol="0">
            <a:spAutoFit/>
          </a:bodyPr>
          <a:lstStyle/>
          <a:p>
            <a:r>
              <a:rPr lang="tr-TR" sz="2400" b="1" dirty="0">
                <a:solidFill>
                  <a:schemeClr val="bg1"/>
                </a:solidFill>
                <a:latin typeface="Times New Roman" panose="02020603050405020304" pitchFamily="18" charset="0"/>
                <a:cs typeface="Times New Roman" panose="02020603050405020304" pitchFamily="18" charset="0"/>
              </a:rPr>
              <a:t>İnsan </a:t>
            </a:r>
            <a:r>
              <a:rPr lang="tr-TR" sz="2400" b="1" dirty="0" smtClean="0">
                <a:solidFill>
                  <a:schemeClr val="bg1"/>
                </a:solidFill>
                <a:latin typeface="Times New Roman" panose="02020603050405020304" pitchFamily="18" charset="0"/>
                <a:cs typeface="Times New Roman" panose="02020603050405020304" pitchFamily="18" charset="0"/>
              </a:rPr>
              <a:t>Kaynakları</a:t>
            </a:r>
            <a:endParaRPr lang="tr-TR" sz="2400" b="1" dirty="0">
              <a:solidFill>
                <a:schemeClr val="bg1"/>
              </a:solidFill>
            </a:endParaRPr>
          </a:p>
        </p:txBody>
      </p:sp>
    </p:spTree>
    <p:extLst>
      <p:ext uri="{BB962C8B-B14F-4D97-AF65-F5344CB8AC3E}">
        <p14:creationId xmlns:p14="http://schemas.microsoft.com/office/powerpoint/2010/main" val="87211199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242" y="635619"/>
            <a:ext cx="5587333" cy="5580000"/>
          </a:xfrm>
          <a:prstGeom prst="rect">
            <a:avLst/>
          </a:prstGeom>
        </p:spPr>
      </p:pic>
      <p:sp>
        <p:nvSpPr>
          <p:cNvPr id="3" name="Metin kutusu 2"/>
          <p:cNvSpPr txBox="1"/>
          <p:nvPr/>
        </p:nvSpPr>
        <p:spPr>
          <a:xfrm>
            <a:off x="6646127" y="691374"/>
            <a:ext cx="4616605" cy="4308872"/>
          </a:xfrm>
          <a:prstGeom prst="rect">
            <a:avLst/>
          </a:prstGeom>
          <a:noFill/>
        </p:spPr>
        <p:txBody>
          <a:bodyPr wrap="square" rtlCol="0">
            <a:spAutoFit/>
          </a:bodyPr>
          <a:lstStyle/>
          <a:p>
            <a:pPr algn="ctr"/>
            <a:endParaRPr lang="tr-TR" sz="2000" b="1" dirty="0" smtClean="0">
              <a:latin typeface="Times New Roman" panose="02020603050405020304" pitchFamily="18" charset="0"/>
              <a:cs typeface="Times New Roman" panose="02020603050405020304" pitchFamily="18" charset="0"/>
            </a:endParaRPr>
          </a:p>
          <a:p>
            <a:pPr algn="ctr"/>
            <a:endParaRPr lang="tr-TR" sz="2000" b="1" dirty="0">
              <a:latin typeface="Times New Roman" panose="02020603050405020304" pitchFamily="18" charset="0"/>
              <a:cs typeface="Times New Roman" panose="02020603050405020304" pitchFamily="18" charset="0"/>
            </a:endParaRPr>
          </a:p>
          <a:p>
            <a:pPr algn="ctr"/>
            <a:endParaRPr lang="tr-TR" sz="2000" b="1" dirty="0" smtClean="0">
              <a:latin typeface="Times New Roman" panose="02020603050405020304" pitchFamily="18" charset="0"/>
              <a:cs typeface="Times New Roman" panose="02020603050405020304" pitchFamily="18" charset="0"/>
            </a:endParaRPr>
          </a:p>
          <a:p>
            <a:pPr algn="ctr"/>
            <a:r>
              <a:rPr lang="tr-TR" sz="2000" b="1" dirty="0" smtClean="0">
                <a:latin typeface="Times New Roman" panose="02020603050405020304" pitchFamily="18" charset="0"/>
                <a:cs typeface="Times New Roman" panose="02020603050405020304" pitchFamily="18" charset="0"/>
              </a:rPr>
              <a:t>Özel Eğitime İhtiyacı </a:t>
            </a:r>
            <a:r>
              <a:rPr lang="tr-TR" sz="2000" b="1" dirty="0">
                <a:latin typeface="Times New Roman" panose="02020603050405020304" pitchFamily="18" charset="0"/>
                <a:cs typeface="Times New Roman" panose="02020603050405020304" pitchFamily="18" charset="0"/>
              </a:rPr>
              <a:t>Olan </a:t>
            </a:r>
            <a:r>
              <a:rPr lang="tr-TR" sz="2000" b="1" dirty="0" smtClean="0">
                <a:latin typeface="Times New Roman" panose="02020603050405020304" pitchFamily="18" charset="0"/>
                <a:cs typeface="Times New Roman" panose="02020603050405020304" pitchFamily="18" charset="0"/>
              </a:rPr>
              <a:t>Öğrencilere Yönelik Hizmetlerin Kalitesi̇ Artırılacak</a:t>
            </a:r>
          </a:p>
          <a:p>
            <a:endParaRPr lang="tr-TR" dirty="0"/>
          </a:p>
          <a:p>
            <a:pPr algn="just"/>
            <a:r>
              <a:rPr lang="tr-TR" sz="2000" dirty="0">
                <a:latin typeface="Times New Roman" panose="02020603050405020304" pitchFamily="18" charset="0"/>
                <a:cs typeface="Times New Roman" panose="02020603050405020304" pitchFamily="18" charset="0"/>
              </a:rPr>
              <a:t>Özel eğitim gereksinimi duyan her çocuğumuza ulaşmak için taşınabilir eğitim setleri oluşturulacak ve eğitimsiz çocuğumuz bırakılmayacaktır. İhtiyaç duyan aile ve çocuklara evden eğitim konusunda gerekli alt yapı oluşturulacaktır.</a:t>
            </a:r>
          </a:p>
          <a:p>
            <a:endParaRPr lang="tr-TR" dirty="0"/>
          </a:p>
          <a:p>
            <a:endParaRPr lang="tr-TR" dirty="0"/>
          </a:p>
        </p:txBody>
      </p:sp>
    </p:spTree>
    <p:extLst>
      <p:ext uri="{BB962C8B-B14F-4D97-AF65-F5344CB8AC3E}">
        <p14:creationId xmlns:p14="http://schemas.microsoft.com/office/powerpoint/2010/main" val="285663614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6171" y="579864"/>
            <a:ext cx="5572677" cy="5580000"/>
          </a:xfrm>
          <a:prstGeom prst="rect">
            <a:avLst/>
          </a:prstGeom>
        </p:spPr>
      </p:pic>
      <p:sp>
        <p:nvSpPr>
          <p:cNvPr id="3" name="Metin kutusu 2"/>
          <p:cNvSpPr txBox="1"/>
          <p:nvPr/>
        </p:nvSpPr>
        <p:spPr>
          <a:xfrm>
            <a:off x="713678" y="1103970"/>
            <a:ext cx="4839630" cy="3046988"/>
          </a:xfrm>
          <a:prstGeom prst="rect">
            <a:avLst/>
          </a:prstGeom>
          <a:noFill/>
        </p:spPr>
        <p:txBody>
          <a:bodyPr wrap="square" rtlCol="0">
            <a:spAutoFit/>
          </a:bodyPr>
          <a:lstStyle/>
          <a:p>
            <a:pPr algn="ctr"/>
            <a:r>
              <a:rPr lang="tr-TR" sz="2400" b="1" dirty="0" smtClean="0">
                <a:solidFill>
                  <a:srgbClr val="C00000"/>
                </a:solidFill>
                <a:latin typeface="Times New Roman" panose="02020603050405020304" pitchFamily="18" charset="0"/>
                <a:cs typeface="Times New Roman" panose="02020603050405020304" pitchFamily="18" charset="0"/>
              </a:rPr>
              <a:t>Hedefler;</a:t>
            </a:r>
          </a:p>
          <a:p>
            <a:pPr algn="ctr"/>
            <a:endParaRPr lang="tr-TR" sz="2400" b="1" dirty="0" smtClean="0">
              <a:latin typeface="Times New Roman" panose="02020603050405020304" pitchFamily="18" charset="0"/>
              <a:cs typeface="Times New Roman" panose="02020603050405020304" pitchFamily="18" charset="0"/>
            </a:endParaRPr>
          </a:p>
          <a:p>
            <a:pPr algn="ctr"/>
            <a:r>
              <a:rPr lang="tr-TR" b="1" dirty="0" smtClean="0">
                <a:latin typeface="Times New Roman" panose="02020603050405020304" pitchFamily="18" charset="0"/>
                <a:cs typeface="Times New Roman" panose="02020603050405020304" pitchFamily="18" charset="0"/>
              </a:rPr>
              <a:t>Yeni Kaynaklar İle Öğrencilerin İngilizce Konuşulan Dünyayı Deneyimlemesi sağlanacak</a:t>
            </a:r>
          </a:p>
          <a:p>
            <a:pPr algn="ctr"/>
            <a:endParaRPr lang="tr-TR" b="1" dirty="0">
              <a:latin typeface="Times New Roman" panose="02020603050405020304" pitchFamily="18" charset="0"/>
              <a:cs typeface="Times New Roman" panose="02020603050405020304" pitchFamily="18" charset="0"/>
            </a:endParaRPr>
          </a:p>
          <a:p>
            <a:pPr algn="ctr"/>
            <a:endParaRPr lang="tr-TR" b="1" dirty="0" smtClean="0">
              <a:latin typeface="Times New Roman" panose="02020603050405020304" pitchFamily="18" charset="0"/>
              <a:cs typeface="Times New Roman" panose="02020603050405020304" pitchFamily="18" charset="0"/>
            </a:endParaRPr>
          </a:p>
          <a:p>
            <a:pPr algn="ctr"/>
            <a:r>
              <a:rPr lang="tr-TR" b="1" dirty="0" smtClean="0">
                <a:latin typeface="Times New Roman" panose="02020603050405020304" pitchFamily="18" charset="0"/>
                <a:cs typeface="Times New Roman" panose="02020603050405020304" pitchFamily="18" charset="0"/>
              </a:rPr>
              <a:t>Yabancı Dil Eğitiminde Öğretmen Nitelik Ve Yeterlilikleri Yükseltilecek</a:t>
            </a:r>
            <a:endParaRPr lang="tr-TR" dirty="0" smtClean="0">
              <a:latin typeface="Times New Roman" panose="02020603050405020304" pitchFamily="18" charset="0"/>
              <a:cs typeface="Times New Roman" panose="02020603050405020304" pitchFamily="18" charset="0"/>
            </a:endParaRPr>
          </a:p>
          <a:p>
            <a:pPr algn="ctr"/>
            <a:endParaRPr lang="tr-TR" dirty="0" smtClean="0">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272026193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sp>
        <p:nvSpPr>
          <p:cNvPr id="2" name="Metin kutusu 1"/>
          <p:cNvSpPr txBox="1"/>
          <p:nvPr/>
        </p:nvSpPr>
        <p:spPr>
          <a:xfrm>
            <a:off x="959005" y="0"/>
            <a:ext cx="10259122" cy="3877985"/>
          </a:xfrm>
          <a:prstGeom prst="rect">
            <a:avLst/>
          </a:prstGeom>
          <a:noFill/>
        </p:spPr>
        <p:txBody>
          <a:bodyPr wrap="square" rtlCol="0">
            <a:spAutoFit/>
          </a:bodyPr>
          <a:lstStyle/>
          <a:p>
            <a:r>
              <a:rPr lang="tr-TR" sz="2000" b="1" dirty="0">
                <a:solidFill>
                  <a:schemeClr val="bg1"/>
                </a:solidFill>
                <a:latin typeface="Times New Roman" panose="02020603050405020304" pitchFamily="18" charset="0"/>
                <a:cs typeface="Times New Roman" panose="02020603050405020304" pitchFamily="18" charset="0"/>
              </a:rPr>
              <a:t>Yeni Kaynaklar İle Öğrencilerin İngilizce Konuşulan Dünyayı Deneyimlemesi sağlanacak</a:t>
            </a:r>
          </a:p>
          <a:p>
            <a:pPr lvl="0"/>
            <a:endParaRPr lang="tr-TR" dirty="0" smtClean="0"/>
          </a:p>
          <a:p>
            <a:pPr lvl="0"/>
            <a:endParaRPr lang="tr-TR" dirty="0" smtClean="0"/>
          </a:p>
          <a:p>
            <a:pPr lvl="0"/>
            <a:endParaRPr lang="tr-TR" dirty="0"/>
          </a:p>
          <a:p>
            <a:pPr lvl="0"/>
            <a:endParaRPr lang="tr-TR" dirty="0" smtClean="0"/>
          </a:p>
          <a:p>
            <a:pPr lvl="0"/>
            <a:endParaRPr lang="tr-TR" dirty="0"/>
          </a:p>
          <a:p>
            <a:pPr lvl="0"/>
            <a:endParaRPr lang="tr-TR" dirty="0" smtClean="0"/>
          </a:p>
          <a:p>
            <a:pPr marL="342900" lvl="0" indent="-342900"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İngilizce </a:t>
            </a:r>
            <a:r>
              <a:rPr lang="tr-TR" sz="2000" dirty="0">
                <a:latin typeface="Times New Roman" panose="02020603050405020304" pitchFamily="18" charset="0"/>
                <a:cs typeface="Times New Roman" panose="02020603050405020304" pitchFamily="18" charset="0"/>
              </a:rPr>
              <a:t>temel olmak üzere yabancı dil öğretmenlerine yönelik il bazında </a:t>
            </a:r>
            <a:r>
              <a:rPr lang="tr-TR" sz="2000" dirty="0" err="1">
                <a:latin typeface="Times New Roman" panose="02020603050405020304" pitchFamily="18" charset="0"/>
                <a:cs typeface="Times New Roman" panose="02020603050405020304" pitchFamily="18" charset="0"/>
              </a:rPr>
              <a:t>çalıştay</a:t>
            </a:r>
            <a:r>
              <a:rPr lang="tr-TR" sz="2000" dirty="0">
                <a:latin typeface="Times New Roman" panose="02020603050405020304" pitchFamily="18" charset="0"/>
                <a:cs typeface="Times New Roman" panose="02020603050405020304" pitchFamily="18" charset="0"/>
              </a:rPr>
              <a:t> düzenlenmesi (fikir alışverişi için ortam </a:t>
            </a:r>
            <a:r>
              <a:rPr lang="tr-TR" sz="2000" dirty="0" smtClean="0">
                <a:latin typeface="Times New Roman" panose="02020603050405020304" pitchFamily="18" charset="0"/>
                <a:cs typeface="Times New Roman" panose="02020603050405020304" pitchFamily="18" charset="0"/>
              </a:rPr>
              <a:t>oluşturulması, yıl </a:t>
            </a:r>
            <a:r>
              <a:rPr lang="tr-TR" sz="2000" dirty="0">
                <a:latin typeface="Times New Roman" panose="02020603050405020304" pitchFamily="18" charset="0"/>
                <a:cs typeface="Times New Roman" panose="02020603050405020304" pitchFamily="18" charset="0"/>
              </a:rPr>
              <a:t>içindeki hedeflerin belirlenerek aylık etkinliklerin hazırlanması)</a:t>
            </a:r>
          </a:p>
          <a:p>
            <a:pPr marL="342900" lvl="0" indent="-342900" algn="just">
              <a:buFont typeface="Arial" panose="020B0604020202020204" pitchFamily="34" charset="0"/>
              <a:buChar char="•"/>
            </a:pPr>
            <a:endParaRPr lang="tr-TR" sz="2000" dirty="0" smtClean="0">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Yabancı </a:t>
            </a:r>
            <a:r>
              <a:rPr lang="tr-TR" sz="2000" dirty="0">
                <a:latin typeface="Times New Roman" panose="02020603050405020304" pitchFamily="18" charset="0"/>
                <a:cs typeface="Times New Roman" panose="02020603050405020304" pitchFamily="18" charset="0"/>
              </a:rPr>
              <a:t>dil alanında ebada içerik üretiminin artırılması ve </a:t>
            </a:r>
            <a:r>
              <a:rPr lang="tr-TR" sz="2000" dirty="0" err="1">
                <a:latin typeface="Times New Roman" panose="02020603050405020304" pitchFamily="18" charset="0"/>
                <a:cs typeface="Times New Roman" panose="02020603050405020304" pitchFamily="18" charset="0"/>
              </a:rPr>
              <a:t>eba</a:t>
            </a:r>
            <a:r>
              <a:rPr lang="tr-TR" sz="2000" dirty="0">
                <a:latin typeface="Times New Roman" panose="02020603050405020304" pitchFamily="18" charset="0"/>
                <a:cs typeface="Times New Roman" panose="02020603050405020304" pitchFamily="18" charset="0"/>
              </a:rPr>
              <a:t> kullanımının yaygınlaştırılması</a:t>
            </a: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490393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sp>
        <p:nvSpPr>
          <p:cNvPr id="2" name="Metin kutusu 1"/>
          <p:cNvSpPr txBox="1"/>
          <p:nvPr/>
        </p:nvSpPr>
        <p:spPr>
          <a:xfrm>
            <a:off x="1148576" y="0"/>
            <a:ext cx="10069552" cy="6309420"/>
          </a:xfrm>
          <a:prstGeom prst="rect">
            <a:avLst/>
          </a:prstGeom>
          <a:noFill/>
        </p:spPr>
        <p:txBody>
          <a:bodyPr wrap="square" rtlCol="0">
            <a:spAutoFit/>
          </a:bodyPr>
          <a:lstStyle/>
          <a:p>
            <a:r>
              <a:rPr lang="tr-TR" sz="2000" b="1" dirty="0">
                <a:solidFill>
                  <a:schemeClr val="bg1"/>
                </a:solidFill>
                <a:latin typeface="Times New Roman" panose="02020603050405020304" pitchFamily="18" charset="0"/>
                <a:cs typeface="Times New Roman" panose="02020603050405020304" pitchFamily="18" charset="0"/>
              </a:rPr>
              <a:t>Yabancı Dil Eğitiminde Öğretmen Nitelik Ve Yeterlilikleri Yükseltilecek</a:t>
            </a:r>
            <a:endParaRPr lang="tr-TR" sz="2000" dirty="0">
              <a:solidFill>
                <a:schemeClr val="bg1"/>
              </a:solidFill>
              <a:latin typeface="Times New Roman" panose="02020603050405020304" pitchFamily="18" charset="0"/>
              <a:cs typeface="Times New Roman" panose="02020603050405020304" pitchFamily="18" charset="0"/>
            </a:endParaRPr>
          </a:p>
          <a:p>
            <a:endParaRPr lang="tr-TR" dirty="0" smtClean="0"/>
          </a:p>
          <a:p>
            <a:endParaRPr lang="tr-TR" dirty="0"/>
          </a:p>
          <a:p>
            <a:pPr marL="285750" lvl="0" indent="-285750" algn="just">
              <a:lnSpc>
                <a:spcPct val="150000"/>
              </a:lnSpc>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Yabancı dil öğretmenlerinin il içinde uluslararası sertifikalara sahiplik durumunun tespit edilmesi ve eksikliklerin giderilmesi için uluslararası kuruluşlar</a:t>
            </a:r>
            <a:r>
              <a:rPr lang="tr-TR" sz="2000" dirty="0" smtClean="0">
                <a:latin typeface="Times New Roman" panose="02020603050405020304" pitchFamily="18" charset="0"/>
                <a:cs typeface="Times New Roman" panose="02020603050405020304" pitchFamily="18" charset="0"/>
              </a:rPr>
              <a:t>, İlde </a:t>
            </a:r>
            <a:r>
              <a:rPr lang="tr-TR" sz="2000" dirty="0">
                <a:latin typeface="Times New Roman" panose="02020603050405020304" pitchFamily="18" charset="0"/>
                <a:cs typeface="Times New Roman" panose="02020603050405020304" pitchFamily="18" charset="0"/>
              </a:rPr>
              <a:t>bulunan üniversiteler ve </a:t>
            </a:r>
            <a:r>
              <a:rPr lang="tr-TR" sz="2000" dirty="0" smtClean="0">
                <a:latin typeface="Times New Roman" panose="02020603050405020304" pitchFamily="18" charset="0"/>
                <a:cs typeface="Times New Roman" panose="02020603050405020304" pitchFamily="18" charset="0"/>
              </a:rPr>
              <a:t>STK’lar </a:t>
            </a:r>
            <a:r>
              <a:rPr lang="tr-TR" sz="2000" dirty="0">
                <a:latin typeface="Times New Roman" panose="02020603050405020304" pitchFamily="18" charset="0"/>
                <a:cs typeface="Times New Roman" panose="02020603050405020304" pitchFamily="18" charset="0"/>
              </a:rPr>
              <a:t>ile iletişime geçilmesi</a:t>
            </a:r>
            <a:r>
              <a:rPr lang="tr-TR" sz="2000" dirty="0" smtClean="0">
                <a:latin typeface="Times New Roman" panose="02020603050405020304" pitchFamily="18" charset="0"/>
                <a:cs typeface="Times New Roman" panose="02020603050405020304" pitchFamily="18" charset="0"/>
              </a:rPr>
              <a:t>.</a:t>
            </a:r>
          </a:p>
          <a:p>
            <a:pPr lvl="0" algn="just">
              <a:lnSpc>
                <a:spcPct val="150000"/>
              </a:lnSpc>
            </a:pPr>
            <a:endParaRPr lang="tr-TR" sz="2000" dirty="0">
              <a:latin typeface="Times New Roman" panose="02020603050405020304" pitchFamily="18" charset="0"/>
              <a:cs typeface="Times New Roman" panose="02020603050405020304" pitchFamily="18" charset="0"/>
            </a:endParaRPr>
          </a:p>
          <a:p>
            <a:pPr lvl="0" algn="just">
              <a:lnSpc>
                <a:spcPct val="150000"/>
              </a:lnSpc>
            </a:pPr>
            <a:r>
              <a:rPr lang="tr-TR" sz="2000" i="1" dirty="0">
                <a:latin typeface="Times New Roman" panose="02020603050405020304" pitchFamily="18" charset="0"/>
                <a:cs typeface="Times New Roman" panose="02020603050405020304" pitchFamily="18" charset="0"/>
              </a:rPr>
              <a:t>Öğrencilerin anadili İngilizce, Almanca, Fransızca olan öğretmenleri izleyebilmeleri, yaşayan dile ulaşmaları, çevrimiçi yazma ve tartışma etkinliklerini yapabilmeleri için dijital ortamlar oluşturulacaktır</a:t>
            </a:r>
            <a:r>
              <a:rPr lang="tr-TR" sz="2000" i="1" dirty="0" smtClean="0">
                <a:latin typeface="Times New Roman" panose="02020603050405020304" pitchFamily="18" charset="0"/>
                <a:cs typeface="Times New Roman" panose="02020603050405020304" pitchFamily="18" charset="0"/>
              </a:rPr>
              <a:t>.</a:t>
            </a:r>
          </a:p>
          <a:p>
            <a:pPr lvl="0" algn="just">
              <a:lnSpc>
                <a:spcPct val="150000"/>
              </a:lnSpc>
            </a:pPr>
            <a:r>
              <a:rPr lang="tr-TR" sz="2000" i="1" dirty="0" smtClean="0">
                <a:latin typeface="Times New Roman" panose="02020603050405020304" pitchFamily="18" charset="0"/>
                <a:cs typeface="Times New Roman" panose="02020603050405020304" pitchFamily="18" charset="0"/>
              </a:rPr>
              <a:t> </a:t>
            </a:r>
            <a:endParaRPr lang="tr-TR" sz="2000"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Yabancı dil eğitimi için materyal geliştirme eğitimleri verilebilir.</a:t>
            </a:r>
          </a:p>
          <a:p>
            <a:pPr marL="285750" indent="-285750" algn="just">
              <a:lnSpc>
                <a:spcPct val="150000"/>
              </a:lnSpc>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Yabancı dil eğitiminin dijital platformlarda yaygınlaştırılması için web 2.0 araçları, </a:t>
            </a:r>
            <a:r>
              <a:rPr lang="tr-TR" sz="2000" dirty="0" smtClean="0">
                <a:latin typeface="Times New Roman" panose="02020603050405020304" pitchFamily="18" charset="0"/>
                <a:cs typeface="Times New Roman" panose="02020603050405020304" pitchFamily="18" charset="0"/>
              </a:rPr>
              <a:t>e-</a:t>
            </a:r>
            <a:r>
              <a:rPr lang="tr-TR" sz="2000" dirty="0" err="1" smtClean="0">
                <a:latin typeface="Times New Roman" panose="02020603050405020304" pitchFamily="18" charset="0"/>
                <a:cs typeface="Times New Roman" panose="02020603050405020304" pitchFamily="18" charset="0"/>
              </a:rPr>
              <a:t>Twinning</a:t>
            </a:r>
            <a:r>
              <a:rPr lang="tr-TR" sz="2000" dirty="0" smtClean="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ve AB Projeleri, eğitimlerine devam edilmesi.</a:t>
            </a:r>
          </a:p>
          <a:p>
            <a:endParaRPr lang="tr-TR" dirty="0"/>
          </a:p>
        </p:txBody>
      </p:sp>
    </p:spTree>
    <p:extLst>
      <p:ext uri="{BB962C8B-B14F-4D97-AF65-F5344CB8AC3E}">
        <p14:creationId xmlns:p14="http://schemas.microsoft.com/office/powerpoint/2010/main" val="249274466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sp>
        <p:nvSpPr>
          <p:cNvPr id="2" name="Metin kutusu 1"/>
          <p:cNvSpPr txBox="1"/>
          <p:nvPr/>
        </p:nvSpPr>
        <p:spPr>
          <a:xfrm>
            <a:off x="947854" y="568712"/>
            <a:ext cx="10560205" cy="5447645"/>
          </a:xfrm>
          <a:prstGeom prst="rect">
            <a:avLst/>
          </a:prstGeom>
          <a:noFill/>
        </p:spPr>
        <p:txBody>
          <a:bodyPr wrap="square" rtlCol="0">
            <a:spAutoFit/>
          </a:bodyPr>
          <a:lstStyle/>
          <a:p>
            <a:pPr lvl="0">
              <a:lnSpc>
                <a:spcPct val="150000"/>
              </a:lnSpc>
            </a:pPr>
            <a:r>
              <a:rPr lang="tr-TR" sz="2000" i="1" dirty="0">
                <a:latin typeface="Times New Roman" panose="02020603050405020304" pitchFamily="18" charset="0"/>
                <a:cs typeface="Times New Roman" panose="02020603050405020304" pitchFamily="18" charset="0"/>
              </a:rPr>
              <a:t>Öğrencilerin işbaşı eğitim ve yabancı dil becerilerini geliştirilmesi amacıyla yurtdışı hareketlilik projeleri hazırlanacaktır. </a:t>
            </a:r>
            <a:endParaRPr lang="tr-TR" sz="2000" i="1" dirty="0" smtClean="0">
              <a:latin typeface="Times New Roman" panose="02020603050405020304" pitchFamily="18" charset="0"/>
              <a:cs typeface="Times New Roman" panose="02020603050405020304" pitchFamily="18" charset="0"/>
            </a:endParaRPr>
          </a:p>
          <a:p>
            <a:pPr lvl="0">
              <a:lnSpc>
                <a:spcPct val="150000"/>
              </a:lnSpc>
            </a:pPr>
            <a:endParaRPr lang="tr-TR" sz="2000" dirty="0">
              <a:latin typeface="Times New Roman" panose="02020603050405020304" pitchFamily="18" charset="0"/>
              <a:cs typeface="Times New Roman" panose="02020603050405020304" pitchFamily="18" charset="0"/>
            </a:endParaRPr>
          </a:p>
          <a:p>
            <a:pPr>
              <a:lnSpc>
                <a:spcPct val="150000"/>
              </a:lnSpc>
            </a:pPr>
            <a:r>
              <a:rPr lang="tr-TR" sz="2000" dirty="0">
                <a:latin typeface="Times New Roman" panose="02020603050405020304" pitchFamily="18" charset="0"/>
                <a:cs typeface="Times New Roman" panose="02020603050405020304" pitchFamily="18" charset="0"/>
              </a:rPr>
              <a:t>Mesleki ve Teknik Eğitim veren kurumlara bu projelerle ilgili AR-GE birimi tarafından eğitimler verilebilir ve sonrasında takip sistemi oluşturularak okullara danışmanlık faaliyetlerinde bulunabilir. </a:t>
            </a:r>
          </a:p>
          <a:p>
            <a:pPr>
              <a:lnSpc>
                <a:spcPct val="150000"/>
              </a:lnSpc>
            </a:pPr>
            <a:r>
              <a:rPr lang="tr-TR" sz="2000" dirty="0">
                <a:latin typeface="Times New Roman" panose="02020603050405020304" pitchFamily="18" charset="0"/>
                <a:cs typeface="Times New Roman" panose="02020603050405020304" pitchFamily="18" charset="0"/>
              </a:rPr>
              <a:t> </a:t>
            </a:r>
          </a:p>
          <a:p>
            <a:pPr lvl="0">
              <a:lnSpc>
                <a:spcPct val="150000"/>
              </a:lnSpc>
            </a:pPr>
            <a:r>
              <a:rPr lang="tr-TR" sz="2000" i="1" dirty="0">
                <a:latin typeface="Times New Roman" panose="02020603050405020304" pitchFamily="18" charset="0"/>
                <a:cs typeface="Times New Roman" panose="02020603050405020304" pitchFamily="18" charset="0"/>
              </a:rPr>
              <a:t>Dijital içerikleri etkin olarak kullanma ve geliştirme kültürü edinmiş lider öğretmenler</a:t>
            </a:r>
            <a:endParaRPr lang="tr-TR" sz="2000" dirty="0">
              <a:latin typeface="Times New Roman" panose="02020603050405020304" pitchFamily="18" charset="0"/>
              <a:cs typeface="Times New Roman" panose="02020603050405020304" pitchFamily="18" charset="0"/>
            </a:endParaRPr>
          </a:p>
          <a:p>
            <a:pPr>
              <a:lnSpc>
                <a:spcPct val="150000"/>
              </a:lnSpc>
            </a:pPr>
            <a:r>
              <a:rPr lang="tr-TR" sz="2000" i="1" dirty="0">
                <a:latin typeface="Times New Roman" panose="02020603050405020304" pitchFamily="18" charset="0"/>
                <a:cs typeface="Times New Roman" panose="02020603050405020304" pitchFamily="18" charset="0"/>
              </a:rPr>
              <a:t>yetiştirilerek bu kültürün okullarda yaygınlaşması sağlanacaktır</a:t>
            </a:r>
            <a:r>
              <a:rPr lang="tr-TR" sz="2000" i="1" dirty="0" smtClean="0">
                <a:latin typeface="Times New Roman" panose="02020603050405020304" pitchFamily="18" charset="0"/>
                <a:cs typeface="Times New Roman" panose="02020603050405020304" pitchFamily="18" charset="0"/>
              </a:rPr>
              <a:t>.</a:t>
            </a:r>
          </a:p>
          <a:p>
            <a:pPr>
              <a:lnSpc>
                <a:spcPct val="150000"/>
              </a:lnSpc>
            </a:pPr>
            <a:endParaRPr lang="tr-TR" sz="2000" dirty="0">
              <a:latin typeface="Times New Roman" panose="02020603050405020304" pitchFamily="18" charset="0"/>
              <a:cs typeface="Times New Roman" panose="02020603050405020304" pitchFamily="18" charset="0"/>
            </a:endParaRPr>
          </a:p>
          <a:p>
            <a:pPr>
              <a:lnSpc>
                <a:spcPct val="150000"/>
              </a:lnSpc>
            </a:pPr>
            <a:r>
              <a:rPr lang="tr-TR" sz="2000" dirty="0">
                <a:latin typeface="Times New Roman" panose="02020603050405020304" pitchFamily="18" charset="0"/>
                <a:cs typeface="Times New Roman" panose="02020603050405020304" pitchFamily="18" charset="0"/>
              </a:rPr>
              <a:t>Öğretmen Mesleki Gelişim çalışmaları adı altında AR-GE birimi çerçevesinde kodlama</a:t>
            </a:r>
            <a:r>
              <a:rPr lang="tr-TR" sz="2000" dirty="0" smtClean="0">
                <a:latin typeface="Times New Roman" panose="02020603050405020304" pitchFamily="18" charset="0"/>
                <a:cs typeface="Times New Roman" panose="02020603050405020304" pitchFamily="18" charset="0"/>
              </a:rPr>
              <a:t>, web </a:t>
            </a:r>
            <a:r>
              <a:rPr lang="tr-TR" sz="2000" dirty="0">
                <a:latin typeface="Times New Roman" panose="02020603050405020304" pitchFamily="18" charset="0"/>
                <a:cs typeface="Times New Roman" panose="02020603050405020304" pitchFamily="18" charset="0"/>
              </a:rPr>
              <a:t>2.0 araçları, STEM eğitimleri gibi halihazırda kullanılan eğitimlerin yaygınlaştırılması sağlanabilir.</a:t>
            </a:r>
          </a:p>
          <a:p>
            <a:endParaRPr lang="tr-TR" dirty="0">
              <a:latin typeface="Times New Roman" panose="02020603050405020304" pitchFamily="18" charset="0"/>
              <a:cs typeface="Times New Roman" panose="02020603050405020304" pitchFamily="18" charset="0"/>
            </a:endParaRPr>
          </a:p>
        </p:txBody>
      </p:sp>
      <p:sp>
        <p:nvSpPr>
          <p:cNvPr id="3" name="Metin kutusu 2"/>
          <p:cNvSpPr txBox="1"/>
          <p:nvPr/>
        </p:nvSpPr>
        <p:spPr>
          <a:xfrm>
            <a:off x="1092820" y="0"/>
            <a:ext cx="8374565" cy="646331"/>
          </a:xfrm>
          <a:prstGeom prst="rect">
            <a:avLst/>
          </a:prstGeom>
          <a:noFill/>
        </p:spPr>
        <p:txBody>
          <a:bodyPr wrap="square" rtlCol="0">
            <a:spAutoFit/>
          </a:bodyPr>
          <a:lstStyle/>
          <a:p>
            <a:r>
              <a:rPr lang="tr-TR" b="1" dirty="0">
                <a:solidFill>
                  <a:schemeClr val="bg1"/>
                </a:solidFill>
                <a:latin typeface="Times New Roman" panose="02020603050405020304" pitchFamily="18" charset="0"/>
                <a:cs typeface="Times New Roman" panose="02020603050405020304" pitchFamily="18" charset="0"/>
              </a:rPr>
              <a:t>Yabancı Dil Eğitiminde Öğretmen Nitelik Ve Yeterlilikleri Yükseltilecek</a:t>
            </a:r>
            <a:endParaRPr lang="tr-TR" dirty="0">
              <a:solidFill>
                <a:schemeClr val="bg1"/>
              </a:solidFill>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97199628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sp>
        <p:nvSpPr>
          <p:cNvPr id="2" name="Metin kutusu 1"/>
          <p:cNvSpPr txBox="1"/>
          <p:nvPr/>
        </p:nvSpPr>
        <p:spPr>
          <a:xfrm>
            <a:off x="936702" y="914398"/>
            <a:ext cx="10392937" cy="5293757"/>
          </a:xfrm>
          <a:prstGeom prst="rect">
            <a:avLst/>
          </a:prstGeom>
          <a:noFill/>
        </p:spPr>
        <p:txBody>
          <a:bodyPr wrap="square" rtlCol="0">
            <a:spAutoFit/>
          </a:bodyPr>
          <a:lstStyle/>
          <a:p>
            <a:pPr marL="285750" lvl="0" indent="-285750">
              <a:buFont typeface="Arial" panose="020B0604020202020204" pitchFamily="34" charset="0"/>
              <a:buChar char="•"/>
            </a:pPr>
            <a:r>
              <a:rPr lang="tr-TR" sz="2000" i="1" dirty="0">
                <a:latin typeface="Times New Roman" panose="02020603050405020304" pitchFamily="18" charset="0"/>
                <a:cs typeface="Times New Roman" panose="02020603050405020304" pitchFamily="18" charset="0"/>
              </a:rPr>
              <a:t>Çocukların kendi bölgelerinin üretim</a:t>
            </a:r>
            <a:r>
              <a:rPr lang="tr-TR" sz="2000" i="1" dirty="0" smtClean="0">
                <a:latin typeface="Times New Roman" panose="02020603050405020304" pitchFamily="18" charset="0"/>
                <a:cs typeface="Times New Roman" panose="02020603050405020304" pitchFamily="18" charset="0"/>
              </a:rPr>
              <a:t>, kültür</a:t>
            </a:r>
            <a:r>
              <a:rPr lang="tr-TR" sz="2000" i="1" dirty="0">
                <a:latin typeface="Times New Roman" panose="02020603050405020304" pitchFamily="18" charset="0"/>
                <a:cs typeface="Times New Roman" panose="02020603050405020304" pitchFamily="18" charset="0"/>
              </a:rPr>
              <a:t>, sanat ve coğrafi kapasitesini keşfetmesine, bitki ve hayvan türlerini</a:t>
            </a:r>
            <a:r>
              <a:rPr lang="tr-TR" sz="2000" i="1" dirty="0" smtClean="0">
                <a:latin typeface="Times New Roman" panose="02020603050405020304" pitchFamily="18" charset="0"/>
                <a:cs typeface="Times New Roman" panose="02020603050405020304" pitchFamily="18" charset="0"/>
              </a:rPr>
              <a:t>, yöresel </a:t>
            </a:r>
            <a:r>
              <a:rPr lang="tr-TR" sz="2000" i="1" dirty="0">
                <a:latin typeface="Times New Roman" panose="02020603050405020304" pitchFamily="18" charset="0"/>
                <a:cs typeface="Times New Roman" panose="02020603050405020304" pitchFamily="18" charset="0"/>
              </a:rPr>
              <a:t>yemeklerini, oyun ve folklorunu tanımasına derslerle bütünleşik veya ders dışı etkinlik olarak ağırlık verilecektir</a:t>
            </a:r>
            <a:r>
              <a:rPr lang="tr-TR" sz="2000" i="1" dirty="0" smtClean="0">
                <a:latin typeface="Times New Roman" panose="02020603050405020304" pitchFamily="18" charset="0"/>
                <a:cs typeface="Times New Roman" panose="02020603050405020304" pitchFamily="18" charset="0"/>
              </a:rPr>
              <a:t>.</a:t>
            </a:r>
          </a:p>
          <a:p>
            <a:pPr marL="285750" lvl="0" indent="-285750">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2000" dirty="0" err="1">
                <a:latin typeface="Times New Roman" panose="02020603050405020304" pitchFamily="18" charset="0"/>
                <a:cs typeface="Times New Roman" panose="02020603050405020304" pitchFamily="18" charset="0"/>
              </a:rPr>
              <a:t>eTwinning</a:t>
            </a:r>
            <a:r>
              <a:rPr lang="tr-TR" sz="2000" dirty="0">
                <a:latin typeface="Times New Roman" panose="02020603050405020304" pitchFamily="18" charset="0"/>
                <a:cs typeface="Times New Roman" panose="02020603050405020304" pitchFamily="18" charset="0"/>
              </a:rPr>
              <a:t> ağı kullanılarak okullardan sanal ortamda proje hazırlamaları ve okullarında uygulama alanlarının genişletilerek yaygınlaştırılması sağlanabilir.</a:t>
            </a:r>
          </a:p>
          <a:p>
            <a:r>
              <a:rPr lang="tr-TR" sz="2000" dirty="0">
                <a:latin typeface="Times New Roman" panose="02020603050405020304" pitchFamily="18" charset="0"/>
                <a:cs typeface="Times New Roman" panose="02020603050405020304" pitchFamily="18" charset="0"/>
              </a:rPr>
              <a:t> </a:t>
            </a:r>
          </a:p>
          <a:p>
            <a:pPr marL="285750" lvl="0" indent="-285750">
              <a:buFont typeface="Arial" panose="020B0604020202020204" pitchFamily="34" charset="0"/>
              <a:buChar char="•"/>
            </a:pPr>
            <a:r>
              <a:rPr lang="tr-TR" sz="2000" i="1" dirty="0">
                <a:latin typeface="Times New Roman" panose="02020603050405020304" pitchFamily="18" charset="0"/>
                <a:cs typeface="Times New Roman" panose="02020603050405020304" pitchFamily="18" charset="0"/>
              </a:rPr>
              <a:t>Gençlerin, eğitim-öğretim süreçlerinde sosyal girişimcilik ile tanışarak toplumsal problemlere çözüm arama motivasyonu kazanması ve ilgili beceri, araç ve ortamlarla desteklenmesi sağlanacaktır</a:t>
            </a:r>
            <a:r>
              <a:rPr lang="tr-TR" sz="2000" i="1" dirty="0" smtClean="0">
                <a:latin typeface="Times New Roman" panose="02020603050405020304" pitchFamily="18" charset="0"/>
                <a:cs typeface="Times New Roman" panose="02020603050405020304" pitchFamily="18" charset="0"/>
              </a:rPr>
              <a:t>.</a:t>
            </a:r>
          </a:p>
          <a:p>
            <a:pPr marL="285750" lvl="0" indent="-285750">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tr-TR" sz="2000" i="1" dirty="0" smtClean="0">
                <a:latin typeface="Times New Roman" panose="02020603050405020304" pitchFamily="18" charset="0"/>
                <a:cs typeface="Times New Roman" panose="02020603050405020304" pitchFamily="18" charset="0"/>
              </a:rPr>
              <a:t>Girişimciliği </a:t>
            </a:r>
            <a:r>
              <a:rPr lang="tr-TR" sz="2000" i="1" dirty="0">
                <a:latin typeface="Times New Roman" panose="02020603050405020304" pitchFamily="18" charset="0"/>
                <a:cs typeface="Times New Roman" panose="02020603050405020304" pitchFamily="18" charset="0"/>
              </a:rPr>
              <a:t>destekleyici öğretmen ve öğrenci katılımıyla eğitimlerin </a:t>
            </a:r>
            <a:r>
              <a:rPr lang="tr-TR" sz="2000" i="1" dirty="0" smtClean="0">
                <a:latin typeface="Times New Roman" panose="02020603050405020304" pitchFamily="18" charset="0"/>
                <a:cs typeface="Times New Roman" panose="02020603050405020304" pitchFamily="18" charset="0"/>
              </a:rPr>
              <a:t>düzenlenmesi</a:t>
            </a:r>
          </a:p>
          <a:p>
            <a:pPr marL="285750" lvl="0" indent="-285750">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tr-TR" sz="2000" i="1" dirty="0">
                <a:latin typeface="Times New Roman" panose="02020603050405020304" pitchFamily="18" charset="0"/>
                <a:cs typeface="Times New Roman" panose="02020603050405020304" pitchFamily="18" charset="0"/>
              </a:rPr>
              <a:t>STK </a:t>
            </a:r>
            <a:r>
              <a:rPr lang="tr-TR" sz="2000" i="1" dirty="0" err="1">
                <a:latin typeface="Times New Roman" panose="02020603050405020304" pitchFamily="18" charset="0"/>
                <a:cs typeface="Times New Roman" panose="02020603050405020304" pitchFamily="18" charset="0"/>
              </a:rPr>
              <a:t>lar</a:t>
            </a:r>
            <a:r>
              <a:rPr lang="tr-TR" sz="2000" i="1" dirty="0">
                <a:latin typeface="Times New Roman" panose="02020603050405020304" pitchFamily="18" charset="0"/>
                <a:cs typeface="Times New Roman" panose="02020603050405020304" pitchFamily="18" charset="0"/>
              </a:rPr>
              <a:t> ile </a:t>
            </a:r>
            <a:r>
              <a:rPr lang="tr-TR" sz="2000" i="1" dirty="0" smtClean="0">
                <a:latin typeface="Times New Roman" panose="02020603050405020304" pitchFamily="18" charset="0"/>
                <a:cs typeface="Times New Roman" panose="02020603050405020304" pitchFamily="18" charset="0"/>
              </a:rPr>
              <a:t>iletişime </a:t>
            </a:r>
            <a:r>
              <a:rPr lang="tr-TR" sz="2000" i="1" dirty="0">
                <a:latin typeface="Times New Roman" panose="02020603050405020304" pitchFamily="18" charset="0"/>
                <a:cs typeface="Times New Roman" panose="02020603050405020304" pitchFamily="18" charset="0"/>
              </a:rPr>
              <a:t>geçilerek </a:t>
            </a:r>
            <a:r>
              <a:rPr lang="tr-TR" sz="2000" i="1" dirty="0" err="1">
                <a:latin typeface="Times New Roman" panose="02020603050405020304" pitchFamily="18" charset="0"/>
                <a:cs typeface="Times New Roman" panose="02020603050405020304" pitchFamily="18" charset="0"/>
              </a:rPr>
              <a:t>Erasmus</a:t>
            </a:r>
            <a:r>
              <a:rPr lang="tr-TR" sz="2000" i="1" dirty="0">
                <a:latin typeface="Times New Roman" panose="02020603050405020304" pitchFamily="18" charset="0"/>
                <a:cs typeface="Times New Roman" panose="02020603050405020304" pitchFamily="18" charset="0"/>
              </a:rPr>
              <a:t> Plus çatısı altında uygulanan gençlik projelerinin tanıtımının yapılması ve </a:t>
            </a:r>
            <a:r>
              <a:rPr lang="tr-TR" sz="2000" i="1" dirty="0" smtClean="0">
                <a:latin typeface="Times New Roman" panose="02020603050405020304" pitchFamily="18" charset="0"/>
                <a:cs typeface="Times New Roman" panose="02020603050405020304" pitchFamily="18" charset="0"/>
              </a:rPr>
              <a:t>Avrupa </a:t>
            </a:r>
            <a:r>
              <a:rPr lang="tr-TR" sz="2000" i="1" dirty="0">
                <a:latin typeface="Times New Roman" panose="02020603050405020304" pitchFamily="18" charset="0"/>
                <a:cs typeface="Times New Roman" panose="02020603050405020304" pitchFamily="18" charset="0"/>
              </a:rPr>
              <a:t>Gönüllülük Hizmeti Programı hakkında bilgilendirme çalışmalarının yapılması.</a:t>
            </a:r>
            <a:endParaRPr lang="tr-TR" sz="2000" dirty="0">
              <a:latin typeface="Times New Roman" panose="02020603050405020304" pitchFamily="18" charset="0"/>
              <a:cs typeface="Times New Roman" panose="02020603050405020304" pitchFamily="18" charset="0"/>
            </a:endParaRPr>
          </a:p>
          <a:p>
            <a:endParaRPr lang="tr-TR" dirty="0"/>
          </a:p>
        </p:txBody>
      </p:sp>
      <p:sp>
        <p:nvSpPr>
          <p:cNvPr id="3" name="Metin kutusu 2"/>
          <p:cNvSpPr txBox="1"/>
          <p:nvPr/>
        </p:nvSpPr>
        <p:spPr>
          <a:xfrm>
            <a:off x="1282390" y="0"/>
            <a:ext cx="8173844" cy="646331"/>
          </a:xfrm>
          <a:prstGeom prst="rect">
            <a:avLst/>
          </a:prstGeom>
          <a:noFill/>
        </p:spPr>
        <p:txBody>
          <a:bodyPr wrap="square" rtlCol="0">
            <a:spAutoFit/>
          </a:bodyPr>
          <a:lstStyle/>
          <a:p>
            <a:r>
              <a:rPr lang="tr-TR" b="1" dirty="0">
                <a:solidFill>
                  <a:schemeClr val="bg1"/>
                </a:solidFill>
                <a:latin typeface="Times New Roman" panose="02020603050405020304" pitchFamily="18" charset="0"/>
                <a:cs typeface="Times New Roman" panose="02020603050405020304" pitchFamily="18" charset="0"/>
              </a:rPr>
              <a:t>Yabancı Dil Eğitiminde Öğretmen Nitelik Ve Yeterlilikleri Yükseltilecek</a:t>
            </a:r>
            <a:endParaRPr lang="tr-TR" dirty="0">
              <a:solidFill>
                <a:schemeClr val="bg1"/>
              </a:solidFill>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63085281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sp>
        <p:nvSpPr>
          <p:cNvPr id="3" name="Metin kutusu 2"/>
          <p:cNvSpPr txBox="1"/>
          <p:nvPr/>
        </p:nvSpPr>
        <p:spPr>
          <a:xfrm>
            <a:off x="770379" y="1581826"/>
            <a:ext cx="10983952" cy="2241960"/>
          </a:xfrm>
          <a:prstGeom prst="rect">
            <a:avLst/>
          </a:prstGeom>
          <a:noFill/>
        </p:spPr>
        <p:txBody>
          <a:bodyPr wrap="square" rtlCol="0">
            <a:spAutoFit/>
          </a:bodyPr>
          <a:lstStyle/>
          <a:p>
            <a:pPr algn="just">
              <a:lnSpc>
                <a:spcPct val="150000"/>
              </a:lnSpc>
            </a:pPr>
            <a:r>
              <a:rPr lang="tr-TR" dirty="0" smtClean="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Sayın </a:t>
            </a:r>
            <a:r>
              <a:rPr lang="tr-TR" sz="2400" dirty="0">
                <a:latin typeface="Times New Roman" panose="02020603050405020304" pitchFamily="18" charset="0"/>
                <a:cs typeface="Times New Roman" panose="02020603050405020304" pitchFamily="18" charset="0"/>
              </a:rPr>
              <a:t>Başkanımız Recep Tayyip ERDOĞAN açıklanan vizyon belgesi için “18 başlık altında sıralanan stratejik hedeflerden oluşan 2023 Eğitim </a:t>
            </a:r>
            <a:r>
              <a:rPr lang="tr-TR" sz="2400" dirty="0" smtClean="0">
                <a:latin typeface="Times New Roman" panose="02020603050405020304" pitchFamily="18" charset="0"/>
                <a:cs typeface="Times New Roman" panose="02020603050405020304" pitchFamily="18" charset="0"/>
              </a:rPr>
              <a:t>Vizyonunun </a:t>
            </a:r>
            <a:r>
              <a:rPr lang="tr-TR" sz="2400" dirty="0">
                <a:latin typeface="Times New Roman" panose="02020603050405020304" pitchFamily="18" charset="0"/>
                <a:cs typeface="Times New Roman" panose="02020603050405020304" pitchFamily="18" charset="0"/>
              </a:rPr>
              <a:t>işe insandan başlıyor olmasını, isabetli bulduğumu özellikle belirtmek isterim."  şeklinde açıklamada bulundu.</a:t>
            </a:r>
          </a:p>
        </p:txBody>
      </p:sp>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360510"/>
            <a:ext cx="5305425" cy="942975"/>
          </a:xfrm>
          <a:prstGeom prst="rect">
            <a:avLst/>
          </a:prstGeom>
        </p:spPr>
      </p:pic>
    </p:spTree>
    <p:extLst>
      <p:ext uri="{BB962C8B-B14F-4D97-AF65-F5344CB8AC3E}">
        <p14:creationId xmlns:p14="http://schemas.microsoft.com/office/powerpoint/2010/main" val="157037283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979" y="613317"/>
            <a:ext cx="5609407" cy="5580000"/>
          </a:xfrm>
          <a:prstGeom prst="rect">
            <a:avLst/>
          </a:prstGeom>
        </p:spPr>
      </p:pic>
      <p:sp>
        <p:nvSpPr>
          <p:cNvPr id="3" name="Metin kutusu 2"/>
          <p:cNvSpPr txBox="1"/>
          <p:nvPr/>
        </p:nvSpPr>
        <p:spPr>
          <a:xfrm>
            <a:off x="7048516" y="1505415"/>
            <a:ext cx="4705815" cy="3262432"/>
          </a:xfrm>
          <a:prstGeom prst="rect">
            <a:avLst/>
          </a:prstGeom>
          <a:noFill/>
        </p:spPr>
        <p:txBody>
          <a:bodyPr wrap="square" rtlCol="0">
            <a:spAutoFit/>
          </a:bodyPr>
          <a:lstStyle/>
          <a:p>
            <a:pPr algn="ctr"/>
            <a:r>
              <a:rPr lang="tr-TR" sz="2200" b="1" dirty="0" smtClean="0">
                <a:solidFill>
                  <a:srgbClr val="C00000"/>
                </a:solidFill>
                <a:latin typeface="Times New Roman" panose="02020603050405020304" pitchFamily="18" charset="0"/>
                <a:cs typeface="Times New Roman" panose="02020603050405020304" pitchFamily="18" charset="0"/>
              </a:rPr>
              <a:t>Hedefler;</a:t>
            </a:r>
          </a:p>
          <a:p>
            <a:pPr algn="ctr"/>
            <a:endParaRPr lang="tr-TR" sz="2200" dirty="0">
              <a:latin typeface="Times New Roman" panose="02020603050405020304" pitchFamily="18" charset="0"/>
              <a:cs typeface="Times New Roman" panose="02020603050405020304" pitchFamily="18" charset="0"/>
            </a:endParaRPr>
          </a:p>
          <a:p>
            <a:pPr algn="ctr"/>
            <a:r>
              <a:rPr lang="tr-TR" sz="2000" dirty="0" smtClean="0">
                <a:latin typeface="Times New Roman" panose="02020603050405020304" pitchFamily="18" charset="0"/>
                <a:cs typeface="Times New Roman" panose="02020603050405020304" pitchFamily="18" charset="0"/>
              </a:rPr>
              <a:t>Dijital İçerik </a:t>
            </a:r>
            <a:r>
              <a:rPr lang="tr-TR" sz="2000" dirty="0">
                <a:latin typeface="Times New Roman" panose="02020603050405020304" pitchFamily="18" charset="0"/>
                <a:cs typeface="Times New Roman" panose="02020603050405020304" pitchFamily="18" charset="0"/>
              </a:rPr>
              <a:t>ve </a:t>
            </a:r>
            <a:r>
              <a:rPr lang="tr-TR" sz="2000" dirty="0" smtClean="0">
                <a:latin typeface="Times New Roman" panose="02020603050405020304" pitchFamily="18" charset="0"/>
                <a:cs typeface="Times New Roman" panose="02020603050405020304" pitchFamily="18" charset="0"/>
              </a:rPr>
              <a:t>Becerilerin Gelişmesi̇ </a:t>
            </a:r>
            <a:r>
              <a:rPr lang="tr-TR" sz="2000" dirty="0">
                <a:latin typeface="Times New Roman" panose="02020603050405020304" pitchFamily="18" charset="0"/>
                <a:cs typeface="Times New Roman" panose="02020603050405020304" pitchFamily="18" charset="0"/>
              </a:rPr>
              <a:t>için </a:t>
            </a:r>
            <a:r>
              <a:rPr lang="tr-TR" sz="2000" dirty="0" smtClean="0">
                <a:latin typeface="Times New Roman" panose="02020603050405020304" pitchFamily="18" charset="0"/>
                <a:cs typeface="Times New Roman" panose="02020603050405020304" pitchFamily="18" charset="0"/>
              </a:rPr>
              <a:t>Ekosistem </a:t>
            </a:r>
            <a:r>
              <a:rPr lang="tr-TR" sz="2000" dirty="0">
                <a:latin typeface="Times New Roman" panose="02020603050405020304" pitchFamily="18" charset="0"/>
                <a:cs typeface="Times New Roman" panose="02020603050405020304" pitchFamily="18" charset="0"/>
              </a:rPr>
              <a:t>Kurulacak</a:t>
            </a:r>
          </a:p>
          <a:p>
            <a:pPr algn="ctr"/>
            <a:endParaRPr lang="tr-TR" sz="2000" dirty="0" smtClean="0">
              <a:latin typeface="Times New Roman" panose="02020603050405020304" pitchFamily="18" charset="0"/>
              <a:cs typeface="Times New Roman" panose="02020603050405020304" pitchFamily="18" charset="0"/>
            </a:endParaRPr>
          </a:p>
          <a:p>
            <a:pPr algn="ctr"/>
            <a:endParaRPr lang="tr-TR" sz="2000" dirty="0">
              <a:latin typeface="Times New Roman" panose="02020603050405020304" pitchFamily="18" charset="0"/>
              <a:cs typeface="Times New Roman" panose="02020603050405020304" pitchFamily="18" charset="0"/>
            </a:endParaRPr>
          </a:p>
          <a:p>
            <a:pPr algn="ctr"/>
            <a:r>
              <a:rPr lang="tr-TR" sz="2000" dirty="0" smtClean="0">
                <a:latin typeface="Times New Roman" panose="02020603050405020304" pitchFamily="18" charset="0"/>
                <a:cs typeface="Times New Roman" panose="02020603050405020304" pitchFamily="18" charset="0"/>
              </a:rPr>
              <a:t>Dijital Becerilerin Gelişmesi̇ için İçerik Geliştirilecek </a:t>
            </a:r>
            <a:r>
              <a:rPr lang="tr-TR" sz="2000" dirty="0">
                <a:latin typeface="Times New Roman" panose="02020603050405020304" pitchFamily="18" charset="0"/>
                <a:cs typeface="Times New Roman" panose="02020603050405020304" pitchFamily="18" charset="0"/>
              </a:rPr>
              <a:t>ve Öğretmen </a:t>
            </a:r>
            <a:r>
              <a:rPr lang="tr-TR" sz="2000" dirty="0" smtClean="0">
                <a:latin typeface="Times New Roman" panose="02020603050405020304" pitchFamily="18" charset="0"/>
                <a:cs typeface="Times New Roman" panose="02020603050405020304" pitchFamily="18" charset="0"/>
              </a:rPr>
              <a:t>Eğitimi </a:t>
            </a:r>
            <a:r>
              <a:rPr lang="tr-TR" sz="2000" dirty="0">
                <a:latin typeface="Times New Roman" panose="02020603050405020304" pitchFamily="18" charset="0"/>
                <a:cs typeface="Times New Roman" panose="02020603050405020304" pitchFamily="18" charset="0"/>
              </a:rPr>
              <a:t>Yapılacak</a:t>
            </a:r>
          </a:p>
          <a:p>
            <a:pPr algn="ctr"/>
            <a:endParaRPr lang="tr-TR"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126780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sp>
        <p:nvSpPr>
          <p:cNvPr id="2" name="Metin kutusu 1"/>
          <p:cNvSpPr txBox="1"/>
          <p:nvPr/>
        </p:nvSpPr>
        <p:spPr>
          <a:xfrm>
            <a:off x="825190" y="33455"/>
            <a:ext cx="10404088" cy="4801314"/>
          </a:xfrm>
          <a:prstGeom prst="rect">
            <a:avLst/>
          </a:prstGeom>
          <a:noFill/>
        </p:spPr>
        <p:txBody>
          <a:bodyPr wrap="square" rtlCol="0">
            <a:spAutoFit/>
          </a:bodyPr>
          <a:lstStyle/>
          <a:p>
            <a:pPr algn="ctr"/>
            <a:r>
              <a:rPr lang="tr-TR" sz="2000" b="1" dirty="0">
                <a:solidFill>
                  <a:schemeClr val="bg1"/>
                </a:solidFill>
                <a:latin typeface="Times New Roman" panose="02020603050405020304" pitchFamily="18" charset="0"/>
                <a:cs typeface="Times New Roman" panose="02020603050405020304" pitchFamily="18" charset="0"/>
              </a:rPr>
              <a:t>Dijital İçerik ve Becerilerin Gelişmesi̇ için Ekosistem Kurulacak</a:t>
            </a:r>
          </a:p>
          <a:p>
            <a:pPr algn="just"/>
            <a:endParaRPr lang="tr-TR" dirty="0" smtClean="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algn="just"/>
            <a:endParaRPr lang="tr-TR" dirty="0" smtClean="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algn="just"/>
            <a:endParaRPr lang="tr-TR" dirty="0" smtClean="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Müfredatta </a:t>
            </a:r>
            <a:r>
              <a:rPr lang="tr-TR" sz="2000" dirty="0">
                <a:latin typeface="Times New Roman" panose="02020603050405020304" pitchFamily="18" charset="0"/>
                <a:cs typeface="Times New Roman" panose="02020603050405020304" pitchFamily="18" charset="0"/>
              </a:rPr>
              <a:t>yapılacak değişiklikle, güvenli internet, siber güvenlik, siber zorbalık ve veri güvenliği gibi kavramlar ilkokul derslerinin kazanımı hâline getirilecektir</a:t>
            </a:r>
            <a:r>
              <a:rPr lang="tr-TR" sz="20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Sınıf öğretmenlerinin bilgisayarsız ortamda </a:t>
            </a:r>
            <a:r>
              <a:rPr lang="tr-TR" sz="2000" dirty="0" err="1">
                <a:latin typeface="Times New Roman" panose="02020603050405020304" pitchFamily="18" charset="0"/>
                <a:cs typeface="Times New Roman" panose="02020603050405020304" pitchFamily="18" charset="0"/>
              </a:rPr>
              <a:t>algoritmik</a:t>
            </a:r>
            <a:r>
              <a:rPr lang="tr-TR" sz="2000" dirty="0">
                <a:latin typeface="Times New Roman" panose="02020603050405020304" pitchFamily="18" charset="0"/>
                <a:cs typeface="Times New Roman" panose="02020603050405020304" pitchFamily="18" charset="0"/>
              </a:rPr>
              <a:t> düşünce öğretimine yönelik yüz yüze hizmet içi eğitimler düzenlenecektir</a:t>
            </a:r>
            <a:r>
              <a:rPr lang="tr-TR" sz="20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Bilişimle üretim becerileri kazandırmaya yönelik, öğrencilerimizle kodlama ve 3D tasarım etkinlikleri yürütülecektir</a:t>
            </a:r>
            <a:r>
              <a:rPr lang="tr-TR" sz="2000" dirty="0" smtClean="0">
                <a:latin typeface="Times New Roman" panose="02020603050405020304" pitchFamily="18" charset="0"/>
                <a:cs typeface="Times New Roman" panose="02020603050405020304" pitchFamily="18" charset="0"/>
              </a:rPr>
              <a:t>.</a:t>
            </a:r>
          </a:p>
          <a:p>
            <a:pPr algn="just"/>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995566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sp>
        <p:nvSpPr>
          <p:cNvPr id="2" name="Metin kutusu 1"/>
          <p:cNvSpPr txBox="1"/>
          <p:nvPr/>
        </p:nvSpPr>
        <p:spPr>
          <a:xfrm>
            <a:off x="825190" y="33455"/>
            <a:ext cx="10404088" cy="4462760"/>
          </a:xfrm>
          <a:prstGeom prst="rect">
            <a:avLst/>
          </a:prstGeom>
          <a:noFill/>
        </p:spPr>
        <p:txBody>
          <a:bodyPr wrap="square" rtlCol="0">
            <a:spAutoFit/>
          </a:bodyPr>
          <a:lstStyle/>
          <a:p>
            <a:pPr algn="ctr"/>
            <a:r>
              <a:rPr lang="tr-TR" sz="2000" b="1" dirty="0">
                <a:solidFill>
                  <a:schemeClr val="bg1"/>
                </a:solidFill>
                <a:latin typeface="Times New Roman" panose="02020603050405020304" pitchFamily="18" charset="0"/>
                <a:cs typeface="Times New Roman" panose="02020603050405020304" pitchFamily="18" charset="0"/>
              </a:rPr>
              <a:t>Dijital İçerik ve Becerilerin Gelişmesi̇ için Ekosistem Kurulacak</a:t>
            </a:r>
          </a:p>
          <a:p>
            <a:pPr algn="just"/>
            <a:endParaRPr lang="tr-TR" dirty="0" smtClean="0">
              <a:latin typeface="Times New Roman" panose="02020603050405020304" pitchFamily="18" charset="0"/>
              <a:cs typeface="Times New Roman" panose="02020603050405020304" pitchFamily="18" charset="0"/>
            </a:endParaRPr>
          </a:p>
          <a:p>
            <a:pPr algn="just"/>
            <a:endParaRPr lang="tr-TR" dirty="0" smtClean="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algn="just"/>
            <a:endParaRPr lang="tr-TR" dirty="0" smtClean="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algn="just"/>
            <a:endParaRPr lang="tr-TR" dirty="0" smtClean="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Öğretmenlerimizin dijital eğitim konusunda kendilerini geliştirmelerine yönelik istedikleri zaman faydalanabilecekleri video içerikler geliştirilecek ve çevrimiçi atölyeler düzenlenecektir</a:t>
            </a:r>
            <a:r>
              <a:rPr lang="tr-TR" sz="20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Matematik, Fen Bilimleri, Fizik, Kimya, Biyoloji, Türkçe, Sosyal Bilimler, Coğrafya gibi derslerin öğretmenlerine disiplinler arası proje yapımı, 3D tasarım ve akıllı cihaz gibi alanlarda yüz yüze atölye eğitimleri verilecektir.</a:t>
            </a:r>
          </a:p>
          <a:p>
            <a:endParaRPr lang="tr-TR" dirty="0"/>
          </a:p>
        </p:txBody>
      </p:sp>
    </p:spTree>
    <p:extLst>
      <p:ext uri="{BB962C8B-B14F-4D97-AF65-F5344CB8AC3E}">
        <p14:creationId xmlns:p14="http://schemas.microsoft.com/office/powerpoint/2010/main" val="154483707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sp>
        <p:nvSpPr>
          <p:cNvPr id="2" name="Metin kutusu 1"/>
          <p:cNvSpPr txBox="1"/>
          <p:nvPr/>
        </p:nvSpPr>
        <p:spPr>
          <a:xfrm>
            <a:off x="914400" y="0"/>
            <a:ext cx="10504448" cy="4478149"/>
          </a:xfrm>
          <a:prstGeom prst="rect">
            <a:avLst/>
          </a:prstGeom>
          <a:noFill/>
        </p:spPr>
        <p:txBody>
          <a:bodyPr wrap="square" rtlCol="0">
            <a:spAutoFit/>
          </a:bodyPr>
          <a:lstStyle/>
          <a:p>
            <a:pPr algn="ctr"/>
            <a:r>
              <a:rPr lang="tr-TR" sz="1900" b="1" dirty="0">
                <a:solidFill>
                  <a:schemeClr val="bg1"/>
                </a:solidFill>
                <a:latin typeface="Times New Roman" panose="02020603050405020304" pitchFamily="18" charset="0"/>
                <a:cs typeface="Times New Roman" panose="02020603050405020304" pitchFamily="18" charset="0"/>
              </a:rPr>
              <a:t>Dijital Becerilerin Gelişmesi̇ için İçerik Geliştirilecek ve Öğretmen Eğitimi Yapılacak</a:t>
            </a:r>
          </a:p>
          <a:p>
            <a:endParaRPr lang="tr-TR" dirty="0" smtClean="0"/>
          </a:p>
          <a:p>
            <a:endParaRPr lang="tr-TR" dirty="0" smtClean="0"/>
          </a:p>
          <a:p>
            <a:endParaRPr lang="tr-TR" dirty="0"/>
          </a:p>
          <a:p>
            <a:endParaRPr lang="tr-TR" dirty="0" smtClean="0"/>
          </a:p>
          <a:p>
            <a:endParaRPr lang="tr-TR" dirty="0"/>
          </a:p>
          <a:p>
            <a:endParaRPr lang="tr-TR" dirty="0"/>
          </a:p>
          <a:p>
            <a:pPr marL="285750" indent="-285750"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İçerik </a:t>
            </a:r>
            <a:r>
              <a:rPr lang="tr-TR" sz="2000" dirty="0">
                <a:latin typeface="Times New Roman" panose="02020603050405020304" pitchFamily="18" charset="0"/>
                <a:cs typeface="Times New Roman" panose="02020603050405020304" pitchFamily="18" charset="0"/>
              </a:rPr>
              <a:t>normları ve kalite standartları tüm olası kullanım senaryolarını destekleyecek şekilde Ulusal Dijital İçerik Arşivi oluşturulacaktır</a:t>
            </a:r>
            <a:r>
              <a:rPr lang="tr-TR" sz="20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İçerik çeşitliliğini desteklemek için ülke çapında içerik geliştirme ekosistemi oluşturulacaktır</a:t>
            </a:r>
            <a:r>
              <a:rPr lang="tr-TR" sz="20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Dijital içerikleri etkin olarak kullanma ve geliştirme kültürü edinmiş lider öğretmenler yetiştirilerek bu kültürün okullarda yaygınlaşması sağlanacaktır</a:t>
            </a:r>
            <a:r>
              <a:rPr lang="tr-TR" sz="2000" dirty="0" smtClean="0">
                <a:latin typeface="Times New Roman" panose="02020603050405020304" pitchFamily="18" charset="0"/>
                <a:cs typeface="Times New Roman" panose="02020603050405020304" pitchFamily="18" charset="0"/>
              </a:rPr>
              <a:t>.</a:t>
            </a:r>
          </a:p>
          <a:p>
            <a:pPr algn="just"/>
            <a:endParaRPr lang="tr-TR" dirty="0"/>
          </a:p>
        </p:txBody>
      </p:sp>
    </p:spTree>
    <p:extLst>
      <p:ext uri="{BB962C8B-B14F-4D97-AF65-F5344CB8AC3E}">
        <p14:creationId xmlns:p14="http://schemas.microsoft.com/office/powerpoint/2010/main" val="148370250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sp>
        <p:nvSpPr>
          <p:cNvPr id="2" name="Metin kutusu 1"/>
          <p:cNvSpPr txBox="1"/>
          <p:nvPr/>
        </p:nvSpPr>
        <p:spPr>
          <a:xfrm>
            <a:off x="914400" y="0"/>
            <a:ext cx="10504448" cy="4878259"/>
          </a:xfrm>
          <a:prstGeom prst="rect">
            <a:avLst/>
          </a:prstGeom>
          <a:noFill/>
        </p:spPr>
        <p:txBody>
          <a:bodyPr wrap="square" rtlCol="0">
            <a:spAutoFit/>
          </a:bodyPr>
          <a:lstStyle/>
          <a:p>
            <a:pPr algn="ctr"/>
            <a:r>
              <a:rPr lang="tr-TR" sz="1900" b="1" dirty="0">
                <a:solidFill>
                  <a:schemeClr val="bg1"/>
                </a:solidFill>
                <a:latin typeface="Times New Roman" panose="02020603050405020304" pitchFamily="18" charset="0"/>
                <a:cs typeface="Times New Roman" panose="02020603050405020304" pitchFamily="18" charset="0"/>
              </a:rPr>
              <a:t>Dijital Becerilerin Gelişmesi̇ için İçerik Geliştirilecek ve Öğretmen Eğitimi Yapılacak</a:t>
            </a:r>
          </a:p>
          <a:p>
            <a:endParaRPr lang="tr-TR" dirty="0" smtClean="0"/>
          </a:p>
          <a:p>
            <a:pPr algn="just"/>
            <a:endParaRPr lang="tr-TR" dirty="0" smtClean="0"/>
          </a:p>
          <a:p>
            <a:pPr algn="just"/>
            <a:endParaRPr lang="tr-TR" dirty="0"/>
          </a:p>
          <a:p>
            <a:pPr algn="just"/>
            <a:endParaRPr lang="tr-TR" dirty="0"/>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Dijital materyaller ile basılı materyaller ilişkilendirilecek, öğretmenlere bunların etkin kullanımıyla ilgili destek materyaller sunulacak, dijital materyallerin ana öğretim materyali olarak kullanılması yaygınlaştırılacaktır</a:t>
            </a:r>
            <a:r>
              <a:rPr lang="tr-TR" sz="20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Dijital içerikler kullanılarak kişiselleştirilmiş öğrenme deneyimlerinin yaşanabildiği platformlar hazırlanacaktır</a:t>
            </a:r>
            <a:r>
              <a:rPr lang="tr-TR" sz="20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Öğrencilerin PISA gibi uluslararası değerlendirmelerde sınavlarda arzu edilen sonuçları alabilmeleri için üst bilişsel becerileri destekleyen dijital yeni nesil ölçme materyalleri geliştirilecektir.</a:t>
            </a:r>
          </a:p>
          <a:p>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999600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6792" y="624468"/>
            <a:ext cx="5602056" cy="5580000"/>
          </a:xfrm>
          <a:prstGeom prst="rect">
            <a:avLst/>
          </a:prstGeom>
        </p:spPr>
      </p:pic>
      <p:sp>
        <p:nvSpPr>
          <p:cNvPr id="3" name="Metin kutusu 2"/>
          <p:cNvSpPr txBox="1"/>
          <p:nvPr/>
        </p:nvSpPr>
        <p:spPr>
          <a:xfrm>
            <a:off x="780585" y="680223"/>
            <a:ext cx="4795025" cy="4247317"/>
          </a:xfrm>
          <a:prstGeom prst="rect">
            <a:avLst/>
          </a:prstGeom>
          <a:noFill/>
        </p:spPr>
        <p:txBody>
          <a:bodyPr wrap="square" rtlCol="0">
            <a:spAutoFit/>
          </a:bodyPr>
          <a:lstStyle/>
          <a:p>
            <a:pPr algn="ctr"/>
            <a:endParaRPr lang="tr-TR" sz="2400" b="1" dirty="0" smtClean="0">
              <a:solidFill>
                <a:srgbClr val="C00000"/>
              </a:solidFill>
              <a:latin typeface="Times New Roman" panose="02020603050405020304" pitchFamily="18" charset="0"/>
              <a:cs typeface="Times New Roman" panose="02020603050405020304" pitchFamily="18" charset="0"/>
            </a:endParaRPr>
          </a:p>
          <a:p>
            <a:pPr algn="ctr"/>
            <a:endParaRPr lang="tr-TR" sz="2400" b="1" dirty="0">
              <a:solidFill>
                <a:srgbClr val="C00000"/>
              </a:solidFill>
              <a:latin typeface="Times New Roman" panose="02020603050405020304" pitchFamily="18" charset="0"/>
              <a:cs typeface="Times New Roman" panose="02020603050405020304" pitchFamily="18" charset="0"/>
            </a:endParaRPr>
          </a:p>
          <a:p>
            <a:pPr algn="ctr"/>
            <a:r>
              <a:rPr lang="tr-TR" sz="2400" b="1" dirty="0" smtClean="0">
                <a:solidFill>
                  <a:srgbClr val="C00000"/>
                </a:solidFill>
                <a:latin typeface="Times New Roman" panose="02020603050405020304" pitchFamily="18" charset="0"/>
                <a:cs typeface="Times New Roman" panose="02020603050405020304" pitchFamily="18" charset="0"/>
              </a:rPr>
              <a:t>Hedefler;</a:t>
            </a:r>
          </a:p>
          <a:p>
            <a:pPr algn="ctr"/>
            <a:endParaRPr lang="tr-TR" sz="2000" dirty="0">
              <a:latin typeface="Times New Roman" panose="02020603050405020304" pitchFamily="18" charset="0"/>
              <a:cs typeface="Times New Roman" panose="02020603050405020304" pitchFamily="18" charset="0"/>
            </a:endParaRPr>
          </a:p>
          <a:p>
            <a:pPr algn="ctr"/>
            <a:endParaRPr lang="tr-TR" sz="2000" dirty="0" smtClean="0">
              <a:latin typeface="Times New Roman" panose="02020603050405020304" pitchFamily="18" charset="0"/>
              <a:cs typeface="Times New Roman" panose="02020603050405020304" pitchFamily="18" charset="0"/>
            </a:endParaRPr>
          </a:p>
          <a:p>
            <a:pPr algn="ctr"/>
            <a:r>
              <a:rPr lang="tr-TR" sz="2000" dirty="0" smtClean="0">
                <a:latin typeface="Times New Roman" panose="02020603050405020304" pitchFamily="18" charset="0"/>
                <a:cs typeface="Times New Roman" panose="02020603050405020304" pitchFamily="18" charset="0"/>
              </a:rPr>
              <a:t>İlkokul </a:t>
            </a:r>
            <a:r>
              <a:rPr lang="tr-TR" sz="2000" dirty="0">
                <a:latin typeface="Times New Roman" panose="02020603050405020304" pitchFamily="18" charset="0"/>
                <a:cs typeface="Times New Roman" panose="02020603050405020304" pitchFamily="18" charset="0"/>
              </a:rPr>
              <a:t>ve Ortaokullar </a:t>
            </a:r>
            <a:r>
              <a:rPr lang="tr-TR" sz="2000" dirty="0" smtClean="0">
                <a:latin typeface="Times New Roman" panose="02020603050405020304" pitchFamily="18" charset="0"/>
                <a:cs typeface="Times New Roman" panose="02020603050405020304" pitchFamily="18" charset="0"/>
              </a:rPr>
              <a:t>Gelişimsel </a:t>
            </a:r>
            <a:r>
              <a:rPr lang="tr-TR" sz="2000" dirty="0">
                <a:latin typeface="Times New Roman" panose="02020603050405020304" pitchFamily="18" charset="0"/>
                <a:cs typeface="Times New Roman" panose="02020603050405020304" pitchFamily="18" charset="0"/>
              </a:rPr>
              <a:t>Açıdan </a:t>
            </a:r>
            <a:r>
              <a:rPr lang="tr-TR" sz="2000" dirty="0" smtClean="0">
                <a:latin typeface="Times New Roman" panose="02020603050405020304" pitchFamily="18" charset="0"/>
                <a:cs typeface="Times New Roman" panose="02020603050405020304" pitchFamily="18" charset="0"/>
              </a:rPr>
              <a:t>Yeniden </a:t>
            </a:r>
            <a:r>
              <a:rPr lang="tr-TR" sz="2000" dirty="0">
                <a:latin typeface="Times New Roman" panose="02020603050405020304" pitchFamily="18" charset="0"/>
                <a:cs typeface="Times New Roman" panose="02020603050405020304" pitchFamily="18" charset="0"/>
              </a:rPr>
              <a:t>Yapılandırılacak</a:t>
            </a:r>
          </a:p>
          <a:p>
            <a:pPr algn="ctr"/>
            <a:endParaRPr lang="tr-TR" sz="2000" dirty="0" smtClean="0">
              <a:latin typeface="Times New Roman" panose="02020603050405020304" pitchFamily="18" charset="0"/>
              <a:cs typeface="Times New Roman" panose="02020603050405020304" pitchFamily="18" charset="0"/>
            </a:endParaRPr>
          </a:p>
          <a:p>
            <a:pPr algn="ctr"/>
            <a:r>
              <a:rPr lang="tr-TR" sz="2000" dirty="0" smtClean="0">
                <a:latin typeface="Times New Roman" panose="02020603050405020304" pitchFamily="18" charset="0"/>
                <a:cs typeface="Times New Roman" panose="02020603050405020304" pitchFamily="18" charset="0"/>
              </a:rPr>
              <a:t>Yenilikçi̇ </a:t>
            </a:r>
            <a:r>
              <a:rPr lang="tr-TR" sz="2000" dirty="0">
                <a:latin typeface="Times New Roman" panose="02020603050405020304" pitchFamily="18" charset="0"/>
                <a:cs typeface="Times New Roman" panose="02020603050405020304" pitchFamily="18" charset="0"/>
              </a:rPr>
              <a:t>Uygulamalara İmkân Sağlanacak</a:t>
            </a:r>
          </a:p>
          <a:p>
            <a:pPr algn="ctr"/>
            <a:endParaRPr lang="tr-TR" sz="2000" dirty="0" smtClean="0">
              <a:latin typeface="Times New Roman" panose="02020603050405020304" pitchFamily="18" charset="0"/>
              <a:cs typeface="Times New Roman" panose="02020603050405020304" pitchFamily="18" charset="0"/>
            </a:endParaRPr>
          </a:p>
          <a:p>
            <a:pPr algn="ctr"/>
            <a:r>
              <a:rPr lang="tr-TR" sz="2000" dirty="0">
                <a:latin typeface="Times New Roman" panose="02020603050405020304" pitchFamily="18" charset="0"/>
                <a:cs typeface="Times New Roman" panose="02020603050405020304" pitchFamily="18" charset="0"/>
              </a:rPr>
              <a:t>Okullar Arası Başarı Farkı Azaltılarak Okulların </a:t>
            </a:r>
            <a:r>
              <a:rPr lang="tr-TR" sz="2000" dirty="0" smtClean="0">
                <a:latin typeface="Times New Roman" panose="02020603050405020304" pitchFamily="18" charset="0"/>
                <a:cs typeface="Times New Roman" panose="02020603050405020304" pitchFamily="18" charset="0"/>
              </a:rPr>
              <a:t>Niteliği̇ </a:t>
            </a:r>
            <a:r>
              <a:rPr lang="tr-TR" sz="2000" dirty="0">
                <a:latin typeface="Times New Roman" panose="02020603050405020304" pitchFamily="18" charset="0"/>
                <a:cs typeface="Times New Roman" panose="02020603050405020304" pitchFamily="18" charset="0"/>
              </a:rPr>
              <a:t>Artırılacak</a:t>
            </a:r>
          </a:p>
          <a:p>
            <a:endParaRPr lang="tr-TR" dirty="0"/>
          </a:p>
        </p:txBody>
      </p:sp>
    </p:spTree>
    <p:extLst>
      <p:ext uri="{BB962C8B-B14F-4D97-AF65-F5344CB8AC3E}">
        <p14:creationId xmlns:p14="http://schemas.microsoft.com/office/powerpoint/2010/main" val="258985092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sp>
        <p:nvSpPr>
          <p:cNvPr id="3" name="Metin kutusu 2"/>
          <p:cNvSpPr txBox="1"/>
          <p:nvPr/>
        </p:nvSpPr>
        <p:spPr>
          <a:xfrm>
            <a:off x="780585" y="680223"/>
            <a:ext cx="10638263" cy="4062651"/>
          </a:xfrm>
          <a:prstGeom prst="rect">
            <a:avLst/>
          </a:prstGeom>
          <a:noFill/>
        </p:spPr>
        <p:txBody>
          <a:bodyPr wrap="square" rtlCol="0">
            <a:spAutoFit/>
          </a:bodyPr>
          <a:lstStyle/>
          <a:p>
            <a:pPr algn="ctr"/>
            <a:endParaRPr lang="tr-TR" sz="2000" dirty="0" smtClean="0">
              <a:latin typeface="Times New Roman" panose="02020603050405020304" pitchFamily="18" charset="0"/>
              <a:cs typeface="Times New Roman" panose="02020603050405020304" pitchFamily="18" charset="0"/>
            </a:endParaRPr>
          </a:p>
          <a:p>
            <a:pPr algn="ctr"/>
            <a:endParaRPr lang="tr-TR" sz="2000" dirty="0" smtClean="0">
              <a:latin typeface="Times New Roman" panose="02020603050405020304" pitchFamily="18" charset="0"/>
              <a:cs typeface="Times New Roman" panose="02020603050405020304" pitchFamily="18" charset="0"/>
            </a:endParaRPr>
          </a:p>
          <a:p>
            <a:pPr algn="ctr"/>
            <a:endParaRPr lang="tr-TR"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Okul Gelişim Planlarını izleme çalışmalarında hedefledikleri başarıyı gösteremediği belirlenen okullardaki öğrencilerin akademik ve sosyal gelişimleri için destek programları uygulanacaktır</a:t>
            </a:r>
            <a:r>
              <a:rPr lang="tr-TR" sz="2000" dirty="0" smtClean="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Okul bahçelerinin Tasarım-Beceri Atölyeleri ile bağlantılı olarak yeniden tasarlanıp yaşam alanlarına dönüştürülmesi sağlanacaktır.</a:t>
            </a:r>
          </a:p>
          <a:p>
            <a:pPr marL="342900" indent="-342900" algn="just">
              <a:buFont typeface="Arial" panose="020B0604020202020204" pitchFamily="34" charset="0"/>
              <a:buChar char="•"/>
            </a:pPr>
            <a:endParaRPr lang="tr-TR" sz="20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İlkokul ve ortaokullarda çocukların izleme ve değerlendirilmesinde, e-</a:t>
            </a:r>
            <a:r>
              <a:rPr lang="tr-TR" sz="2000" dirty="0" err="1">
                <a:latin typeface="Times New Roman" panose="02020603050405020304" pitchFamily="18" charset="0"/>
                <a:cs typeface="Times New Roman" panose="02020603050405020304" pitchFamily="18" charset="0"/>
              </a:rPr>
              <a:t>portfolyo</a:t>
            </a:r>
            <a:r>
              <a:rPr lang="tr-TR" sz="2000" dirty="0">
                <a:latin typeface="Times New Roman" panose="02020603050405020304" pitchFamily="18" charset="0"/>
                <a:cs typeface="Times New Roman" panose="02020603050405020304" pitchFamily="18" charset="0"/>
              </a:rPr>
              <a:t> temelli bir gelişimsel izleme raporu kullanılacaktır.</a:t>
            </a:r>
          </a:p>
          <a:p>
            <a:endParaRPr lang="tr-TR" sz="2000" dirty="0"/>
          </a:p>
          <a:p>
            <a:endParaRPr lang="tr-TR" dirty="0"/>
          </a:p>
        </p:txBody>
      </p:sp>
      <p:sp>
        <p:nvSpPr>
          <p:cNvPr id="4" name="Metin kutusu 3"/>
          <p:cNvSpPr txBox="1"/>
          <p:nvPr/>
        </p:nvSpPr>
        <p:spPr>
          <a:xfrm>
            <a:off x="1494263" y="0"/>
            <a:ext cx="4371278" cy="461665"/>
          </a:xfrm>
          <a:prstGeom prst="rect">
            <a:avLst/>
          </a:prstGeom>
          <a:noFill/>
        </p:spPr>
        <p:txBody>
          <a:bodyPr wrap="square" rtlCol="0">
            <a:spAutoFit/>
          </a:bodyPr>
          <a:lstStyle/>
          <a:p>
            <a:r>
              <a:rPr lang="tr-TR" sz="2400" b="1" dirty="0" smtClean="0">
                <a:solidFill>
                  <a:schemeClr val="bg1"/>
                </a:solidFill>
                <a:latin typeface="Times New Roman" panose="02020603050405020304" pitchFamily="18" charset="0"/>
                <a:cs typeface="Times New Roman" panose="02020603050405020304" pitchFamily="18" charset="0"/>
              </a:rPr>
              <a:t>Temel Eğitim</a:t>
            </a:r>
            <a:endParaRPr lang="tr-TR"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178504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858" y="723485"/>
            <a:ext cx="5572667" cy="5580000"/>
          </a:xfrm>
          <a:prstGeom prst="rect">
            <a:avLst/>
          </a:prstGeom>
        </p:spPr>
      </p:pic>
      <p:sp>
        <p:nvSpPr>
          <p:cNvPr id="4" name="Metin kutusu 3"/>
          <p:cNvSpPr txBox="1"/>
          <p:nvPr/>
        </p:nvSpPr>
        <p:spPr>
          <a:xfrm>
            <a:off x="6657277" y="723485"/>
            <a:ext cx="5432537" cy="4154984"/>
          </a:xfrm>
          <a:prstGeom prst="rect">
            <a:avLst/>
          </a:prstGeom>
          <a:noFill/>
        </p:spPr>
        <p:txBody>
          <a:bodyPr wrap="square" rtlCol="0">
            <a:spAutoFit/>
          </a:bodyPr>
          <a:lstStyle/>
          <a:p>
            <a:pPr algn="ctr"/>
            <a:endParaRPr lang="tr-TR" sz="2400" b="1" dirty="0" smtClean="0">
              <a:solidFill>
                <a:srgbClr val="C00000"/>
              </a:solidFill>
            </a:endParaRPr>
          </a:p>
          <a:p>
            <a:pPr algn="ctr"/>
            <a:endParaRPr lang="tr-TR" sz="2400" b="1" dirty="0">
              <a:solidFill>
                <a:srgbClr val="C00000"/>
              </a:solidFill>
            </a:endParaRPr>
          </a:p>
          <a:p>
            <a:pPr algn="ctr"/>
            <a:endParaRPr lang="tr-TR" sz="2400" b="1" dirty="0" smtClean="0">
              <a:solidFill>
                <a:srgbClr val="C00000"/>
              </a:solidFill>
            </a:endParaRPr>
          </a:p>
          <a:p>
            <a:pPr algn="ctr"/>
            <a:r>
              <a:rPr lang="tr-TR" sz="2400" b="1" dirty="0" smtClean="0">
                <a:solidFill>
                  <a:srgbClr val="C00000"/>
                </a:solidFill>
              </a:rPr>
              <a:t>Hedefler;</a:t>
            </a:r>
          </a:p>
          <a:p>
            <a:pPr algn="ctr"/>
            <a:endParaRPr lang="tr-TR" sz="2400" dirty="0"/>
          </a:p>
          <a:p>
            <a:pPr algn="ctr"/>
            <a:endParaRPr lang="tr-TR" sz="2400" b="1" dirty="0" smtClean="0"/>
          </a:p>
          <a:p>
            <a:pPr algn="ctr"/>
            <a:r>
              <a:rPr lang="tr-TR" sz="2000" b="1" dirty="0" smtClean="0">
                <a:latin typeface="Times New Roman" panose="02020603050405020304" pitchFamily="18" charset="0"/>
                <a:cs typeface="Times New Roman" panose="02020603050405020304" pitchFamily="18" charset="0"/>
              </a:rPr>
              <a:t>Akademik Bilginin Beceriye </a:t>
            </a:r>
            <a:r>
              <a:rPr lang="tr-TR" sz="2000" b="1" dirty="0">
                <a:latin typeface="Times New Roman" panose="02020603050405020304" pitchFamily="18" charset="0"/>
                <a:cs typeface="Times New Roman" panose="02020603050405020304" pitchFamily="18" charset="0"/>
              </a:rPr>
              <a:t>Dönüşmesi̇ Sağlanacak</a:t>
            </a:r>
          </a:p>
          <a:p>
            <a:pPr algn="ctr"/>
            <a:endParaRPr lang="tr-TR" sz="2400" b="1" dirty="0" smtClean="0">
              <a:latin typeface="Times New Roman" panose="02020603050405020304" pitchFamily="18" charset="0"/>
              <a:cs typeface="Times New Roman" panose="02020603050405020304" pitchFamily="18" charset="0"/>
            </a:endParaRPr>
          </a:p>
          <a:p>
            <a:pPr algn="ctr"/>
            <a:r>
              <a:rPr lang="tr-TR" sz="2000" b="1" dirty="0">
                <a:latin typeface="Times New Roman" panose="02020603050405020304" pitchFamily="18" charset="0"/>
                <a:cs typeface="Times New Roman" panose="02020603050405020304" pitchFamily="18" charset="0"/>
              </a:rPr>
              <a:t>Okullar Arası Başarı Farkı Azaltılacak</a:t>
            </a:r>
          </a:p>
          <a:p>
            <a:endParaRPr lang="tr-TR" dirty="0" smtClean="0"/>
          </a:p>
          <a:p>
            <a:endParaRPr lang="tr-TR" dirty="0"/>
          </a:p>
        </p:txBody>
      </p:sp>
    </p:spTree>
    <p:extLst>
      <p:ext uri="{BB962C8B-B14F-4D97-AF65-F5344CB8AC3E}">
        <p14:creationId xmlns:p14="http://schemas.microsoft.com/office/powerpoint/2010/main" val="40963299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sp>
        <p:nvSpPr>
          <p:cNvPr id="2" name="Metin kutusu 1"/>
          <p:cNvSpPr txBox="1"/>
          <p:nvPr/>
        </p:nvSpPr>
        <p:spPr>
          <a:xfrm>
            <a:off x="992459" y="602166"/>
            <a:ext cx="10426389" cy="6601807"/>
          </a:xfrm>
          <a:prstGeom prst="rect">
            <a:avLst/>
          </a:prstGeom>
          <a:noFill/>
        </p:spPr>
        <p:txBody>
          <a:bodyPr wrap="square" rtlCol="0">
            <a:spAutoFit/>
          </a:bodyPr>
          <a:lstStyle/>
          <a:p>
            <a:pPr marL="285750" indent="-285750" algn="just">
              <a:buFont typeface="Arial" panose="020B0604020202020204" pitchFamily="34" charset="0"/>
              <a:buChar char="•"/>
            </a:pPr>
            <a:endParaRPr lang="tr-TR"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İmkân </a:t>
            </a:r>
            <a:r>
              <a:rPr lang="tr-TR" sz="2000" dirty="0">
                <a:latin typeface="Times New Roman" panose="02020603050405020304" pitchFamily="18" charset="0"/>
                <a:cs typeface="Times New Roman" panose="02020603050405020304" pitchFamily="18" charset="0"/>
              </a:rPr>
              <a:t>ve koşulları bakımından desteklenmesi gereken okulları Okul Gelişim Planları ile uyumlu olarak kaynak planlanmasında öncelikli hâle getirecek bir yatırım planlaması yapılacaktır</a:t>
            </a:r>
            <a:r>
              <a:rPr lang="tr-TR" sz="20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Bakanlık, il/ilçe ve okul düzeyinde yapılan </a:t>
            </a:r>
            <a:r>
              <a:rPr lang="tr-TR" sz="2000" dirty="0" smtClean="0">
                <a:latin typeface="Times New Roman" panose="02020603050405020304" pitchFamily="18" charset="0"/>
                <a:cs typeface="Times New Roman" panose="02020603050405020304" pitchFamily="18" charset="0"/>
              </a:rPr>
              <a:t>izleme değerlendirme </a:t>
            </a:r>
            <a:r>
              <a:rPr lang="tr-TR" sz="2000" dirty="0">
                <a:latin typeface="Times New Roman" panose="02020603050405020304" pitchFamily="18" charset="0"/>
                <a:cs typeface="Times New Roman" panose="02020603050405020304" pitchFamily="18" charset="0"/>
              </a:rPr>
              <a:t>çalışmalarında </a:t>
            </a:r>
            <a:r>
              <a:rPr lang="tr-TR" sz="2000" dirty="0" err="1">
                <a:latin typeface="Times New Roman" panose="02020603050405020304" pitchFamily="18" charset="0"/>
                <a:cs typeface="Times New Roman" panose="02020603050405020304" pitchFamily="18" charset="0"/>
              </a:rPr>
              <a:t>sosyo</a:t>
            </a:r>
            <a:r>
              <a:rPr lang="tr-TR" sz="2000" dirty="0">
                <a:latin typeface="Times New Roman" panose="02020603050405020304" pitchFamily="18" charset="0"/>
                <a:cs typeface="Times New Roman" panose="02020603050405020304" pitchFamily="18" charset="0"/>
              </a:rPr>
              <a:t>-ekonomik açıdan kısıtlı koşulları sebebiyle Okul Gelişim Planlarında hedefledikleri başarıyı gösteremediği belirlenen okullardaki öğrencilerin akademik ve sosyal gelişimleri için destek programları uygulanacaktır.</a:t>
            </a:r>
          </a:p>
          <a:p>
            <a:pPr marL="285750" indent="-285750">
              <a:buFont typeface="Arial" panose="020B0604020202020204" pitchFamily="34" charset="0"/>
              <a:buChar char="•"/>
            </a:pPr>
            <a:endParaRPr lang="tr-TR" sz="20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Okul/Mahalle spor kulüpleriyle iş birliği içinde ilgili spor dalında yetenekli olan öğrencilerin öğleden sonra antrenmanlara katılımı ve eğitimler için gereken düzenlemeler yapılacaktır</a:t>
            </a:r>
            <a:r>
              <a:rPr lang="tr-TR" sz="2000"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Gençlerin, eğitim-öğretim süreçlerinde sosyal girişimcilik ile tanışarak toplumsal problemlere çözüm arama motivasyonu kazanması ve ilgili beceri, araç ve ortamlarla desteklenmesi sağlanacaktır</a:t>
            </a:r>
            <a:r>
              <a:rPr lang="tr-TR" sz="2000"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Doğal, tarihî ve kültürel mekânlar ile bilim-sanat merkezleri ve müzeler gibi okul dışı öğrenme ortamlarının, </a:t>
            </a:r>
            <a:r>
              <a:rPr lang="tr-TR" sz="2000" dirty="0" smtClean="0">
                <a:latin typeface="Times New Roman" panose="02020603050405020304" pitchFamily="18" charset="0"/>
                <a:cs typeface="Times New Roman" panose="02020603050405020304" pitchFamily="18" charset="0"/>
              </a:rPr>
              <a:t>müfredatlar da </a:t>
            </a:r>
            <a:r>
              <a:rPr lang="tr-TR" sz="2000" dirty="0">
                <a:latin typeface="Times New Roman" panose="02020603050405020304" pitchFamily="18" charset="0"/>
                <a:cs typeface="Times New Roman" panose="02020603050405020304" pitchFamily="18" charset="0"/>
              </a:rPr>
              <a:t>yer alan kazanımlar doğrultusunda daha etkili kullanılması sağlanacaktır.</a:t>
            </a:r>
          </a:p>
          <a:p>
            <a:pPr>
              <a:lnSpc>
                <a:spcPct val="150000"/>
              </a:lnSpc>
            </a:pPr>
            <a:endParaRPr lang="tr-TR" dirty="0">
              <a:latin typeface="Times New Roman" panose="02020603050405020304" pitchFamily="18" charset="0"/>
              <a:cs typeface="Times New Roman" panose="02020603050405020304" pitchFamily="18" charset="0"/>
            </a:endParaRPr>
          </a:p>
          <a:p>
            <a:endParaRPr lang="tr-TR" dirty="0"/>
          </a:p>
        </p:txBody>
      </p:sp>
      <p:sp>
        <p:nvSpPr>
          <p:cNvPr id="4" name="Metin kutusu 3"/>
          <p:cNvSpPr txBox="1"/>
          <p:nvPr/>
        </p:nvSpPr>
        <p:spPr>
          <a:xfrm>
            <a:off x="1215483" y="0"/>
            <a:ext cx="5062654" cy="461665"/>
          </a:xfrm>
          <a:prstGeom prst="rect">
            <a:avLst/>
          </a:prstGeom>
          <a:noFill/>
        </p:spPr>
        <p:txBody>
          <a:bodyPr wrap="square" rtlCol="0">
            <a:spAutoFit/>
          </a:bodyPr>
          <a:lstStyle/>
          <a:p>
            <a:r>
              <a:rPr lang="tr-TR" sz="2400" b="1" dirty="0" smtClean="0">
                <a:solidFill>
                  <a:schemeClr val="bg1"/>
                </a:solidFill>
                <a:latin typeface="Times New Roman" panose="02020603050405020304" pitchFamily="18" charset="0"/>
                <a:cs typeface="Times New Roman" panose="02020603050405020304" pitchFamily="18" charset="0"/>
              </a:rPr>
              <a:t>Ortaöğretim</a:t>
            </a:r>
            <a:endParaRPr lang="tr-TR"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625404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1525" y="557561"/>
            <a:ext cx="5587323" cy="5580000"/>
          </a:xfrm>
          <a:prstGeom prst="rect">
            <a:avLst/>
          </a:prstGeom>
        </p:spPr>
      </p:pic>
      <p:sp>
        <p:nvSpPr>
          <p:cNvPr id="4" name="Metin kutusu 3"/>
          <p:cNvSpPr txBox="1"/>
          <p:nvPr/>
        </p:nvSpPr>
        <p:spPr>
          <a:xfrm>
            <a:off x="847493" y="854571"/>
            <a:ext cx="4739268" cy="5663089"/>
          </a:xfrm>
          <a:prstGeom prst="rect">
            <a:avLst/>
          </a:prstGeom>
          <a:noFill/>
        </p:spPr>
        <p:txBody>
          <a:bodyPr wrap="square" rtlCol="0">
            <a:spAutoFit/>
          </a:bodyPr>
          <a:lstStyle/>
          <a:p>
            <a:pPr algn="ctr"/>
            <a:r>
              <a:rPr lang="tr-TR" sz="2400" b="1" dirty="0" smtClean="0">
                <a:solidFill>
                  <a:srgbClr val="C00000"/>
                </a:solidFill>
                <a:latin typeface="Times New Roman" panose="02020603050405020304" pitchFamily="18" charset="0"/>
                <a:cs typeface="Times New Roman" panose="02020603050405020304" pitchFamily="18" charset="0"/>
              </a:rPr>
              <a:t>Hedefler;</a:t>
            </a:r>
          </a:p>
          <a:p>
            <a:pPr algn="ctr"/>
            <a:endParaRPr lang="tr-TR" sz="2400" b="1" dirty="0" smtClean="0">
              <a:solidFill>
                <a:srgbClr val="C00000"/>
              </a:solidFill>
              <a:latin typeface="Times New Roman" panose="02020603050405020304" pitchFamily="18" charset="0"/>
              <a:cs typeface="Times New Roman" panose="02020603050405020304" pitchFamily="18" charset="0"/>
            </a:endParaRPr>
          </a:p>
          <a:p>
            <a:pPr algn="ctr"/>
            <a:endParaRPr lang="tr-TR" sz="2000" b="1" dirty="0">
              <a:latin typeface="Times New Roman" panose="02020603050405020304" pitchFamily="18" charset="0"/>
              <a:cs typeface="Times New Roman" panose="02020603050405020304" pitchFamily="18" charset="0"/>
            </a:endParaRPr>
          </a:p>
          <a:p>
            <a:pPr algn="ctr"/>
            <a:r>
              <a:rPr lang="tr-TR" sz="2000" b="1" dirty="0" smtClean="0">
                <a:latin typeface="Times New Roman" panose="02020603050405020304" pitchFamily="18" charset="0"/>
                <a:cs typeface="Times New Roman" panose="02020603050405020304" pitchFamily="18" charset="0"/>
              </a:rPr>
              <a:t>Mesleki</a:t>
            </a:r>
            <a:r>
              <a:rPr lang="tr-TR" sz="2000" b="1" dirty="0">
                <a:latin typeface="Times New Roman" panose="02020603050405020304" pitchFamily="18" charset="0"/>
                <a:cs typeface="Times New Roman" panose="02020603050405020304" pitchFamily="18" charset="0"/>
              </a:rPr>
              <a:t>̇ ve </a:t>
            </a:r>
            <a:r>
              <a:rPr lang="tr-TR" sz="2000" b="1" dirty="0" smtClean="0">
                <a:latin typeface="Times New Roman" panose="02020603050405020304" pitchFamily="18" charset="0"/>
                <a:cs typeface="Times New Roman" panose="02020603050405020304" pitchFamily="18" charset="0"/>
              </a:rPr>
              <a:t>Teknik Eğitime Atfedilen Değerin </a:t>
            </a:r>
            <a:r>
              <a:rPr lang="tr-TR" sz="2000" b="1" dirty="0">
                <a:latin typeface="Times New Roman" panose="02020603050405020304" pitchFamily="18" charset="0"/>
                <a:cs typeface="Times New Roman" panose="02020603050405020304" pitchFamily="18" charset="0"/>
              </a:rPr>
              <a:t>Artırılması </a:t>
            </a:r>
            <a:r>
              <a:rPr lang="tr-TR" sz="2000" b="1" dirty="0" smtClean="0">
                <a:latin typeface="Times New Roman" panose="02020603050405020304" pitchFamily="18" charset="0"/>
                <a:cs typeface="Times New Roman" panose="02020603050405020304" pitchFamily="18" charset="0"/>
              </a:rPr>
              <a:t>Sağlanacak</a:t>
            </a:r>
          </a:p>
          <a:p>
            <a:pPr algn="ctr"/>
            <a:endParaRPr lang="tr-TR" sz="2000" b="1" dirty="0">
              <a:latin typeface="Times New Roman" panose="02020603050405020304" pitchFamily="18" charset="0"/>
              <a:cs typeface="Times New Roman" panose="02020603050405020304" pitchFamily="18" charset="0"/>
            </a:endParaRPr>
          </a:p>
          <a:p>
            <a:pPr algn="ctr"/>
            <a:r>
              <a:rPr lang="tr-TR" sz="2000" b="1" dirty="0">
                <a:latin typeface="Times New Roman" panose="02020603050405020304" pitchFamily="18" charset="0"/>
                <a:cs typeface="Times New Roman" panose="02020603050405020304" pitchFamily="18" charset="0"/>
              </a:rPr>
              <a:t>Mesleki̇ ve </a:t>
            </a:r>
            <a:r>
              <a:rPr lang="tr-TR" sz="2000" b="1" dirty="0" smtClean="0">
                <a:latin typeface="Times New Roman" panose="02020603050405020304" pitchFamily="18" charset="0"/>
                <a:cs typeface="Times New Roman" panose="02020603050405020304" pitchFamily="18" charset="0"/>
              </a:rPr>
              <a:t>Teknik Eğitimde Rehberlik, Erişim </a:t>
            </a:r>
            <a:r>
              <a:rPr lang="tr-TR" sz="2000" b="1" dirty="0">
                <a:latin typeface="Times New Roman" panose="02020603050405020304" pitchFamily="18" charset="0"/>
                <a:cs typeface="Times New Roman" panose="02020603050405020304" pitchFamily="18" charset="0"/>
              </a:rPr>
              <a:t>İmkânları Artırılacak</a:t>
            </a:r>
          </a:p>
          <a:p>
            <a:pPr algn="ctr"/>
            <a:endParaRPr lang="tr-TR" sz="2000" b="1" dirty="0" smtClean="0">
              <a:latin typeface="Times New Roman" panose="02020603050405020304" pitchFamily="18" charset="0"/>
              <a:cs typeface="Times New Roman" panose="02020603050405020304" pitchFamily="18" charset="0"/>
            </a:endParaRPr>
          </a:p>
          <a:p>
            <a:pPr algn="ctr"/>
            <a:r>
              <a:rPr lang="tr-TR" sz="2000" b="1" dirty="0" smtClean="0">
                <a:latin typeface="Times New Roman" panose="02020603050405020304" pitchFamily="18" charset="0"/>
                <a:cs typeface="Times New Roman" panose="02020603050405020304" pitchFamily="18" charset="0"/>
              </a:rPr>
              <a:t>Eğitim </a:t>
            </a:r>
            <a:r>
              <a:rPr lang="tr-TR" sz="2000" b="1" dirty="0">
                <a:latin typeface="Times New Roman" panose="02020603050405020304" pitchFamily="18" charset="0"/>
                <a:cs typeface="Times New Roman" panose="02020603050405020304" pitchFamily="18" charset="0"/>
              </a:rPr>
              <a:t>Ortamları ve İnsan Kaynakları </a:t>
            </a:r>
            <a:r>
              <a:rPr lang="tr-TR" sz="2000" b="1" dirty="0" smtClean="0">
                <a:latin typeface="Times New Roman" panose="02020603050405020304" pitchFamily="18" charset="0"/>
                <a:cs typeface="Times New Roman" panose="02020603050405020304" pitchFamily="18" charset="0"/>
              </a:rPr>
              <a:t>Geliştirilecek</a:t>
            </a:r>
            <a:endParaRPr lang="tr-TR" sz="2000" b="1" dirty="0">
              <a:latin typeface="Times New Roman" panose="02020603050405020304" pitchFamily="18" charset="0"/>
              <a:cs typeface="Times New Roman" panose="02020603050405020304" pitchFamily="18" charset="0"/>
            </a:endParaRPr>
          </a:p>
          <a:p>
            <a:pPr algn="ctr"/>
            <a:endParaRPr lang="tr-TR" sz="2000" b="1" dirty="0" smtClean="0">
              <a:latin typeface="Times New Roman" panose="02020603050405020304" pitchFamily="18" charset="0"/>
              <a:cs typeface="Times New Roman" panose="02020603050405020304" pitchFamily="18" charset="0"/>
            </a:endParaRPr>
          </a:p>
          <a:p>
            <a:pPr algn="ctr"/>
            <a:r>
              <a:rPr lang="tr-TR" sz="2000" b="1" dirty="0">
                <a:latin typeface="Times New Roman" panose="02020603050405020304" pitchFamily="18" charset="0"/>
                <a:cs typeface="Times New Roman" panose="02020603050405020304" pitchFamily="18" charset="0"/>
              </a:rPr>
              <a:t>Yerli ve </a:t>
            </a:r>
            <a:r>
              <a:rPr lang="tr-TR" sz="2000" b="1" dirty="0" smtClean="0">
                <a:latin typeface="Times New Roman" panose="02020603050405020304" pitchFamily="18" charset="0"/>
                <a:cs typeface="Times New Roman" panose="02020603050405020304" pitchFamily="18" charset="0"/>
              </a:rPr>
              <a:t>Millî </a:t>
            </a:r>
            <a:r>
              <a:rPr lang="tr-TR" sz="2000" b="1" dirty="0">
                <a:latin typeface="Times New Roman" panose="02020603050405020304" pitchFamily="18" charset="0"/>
                <a:cs typeface="Times New Roman" panose="02020603050405020304" pitchFamily="18" charset="0"/>
              </a:rPr>
              <a:t>Savunma </a:t>
            </a:r>
            <a:r>
              <a:rPr lang="tr-TR" sz="2000" b="1" dirty="0" smtClean="0">
                <a:latin typeface="Times New Roman" panose="02020603050405020304" pitchFamily="18" charset="0"/>
                <a:cs typeface="Times New Roman" panose="02020603050405020304" pitchFamily="18" charset="0"/>
              </a:rPr>
              <a:t>Sanayinin İhtiyaç </a:t>
            </a:r>
            <a:r>
              <a:rPr lang="tr-TR" sz="2000" b="1" dirty="0">
                <a:latin typeface="Times New Roman" panose="02020603050405020304" pitchFamily="18" charset="0"/>
                <a:cs typeface="Times New Roman" panose="02020603050405020304" pitchFamily="18" charset="0"/>
              </a:rPr>
              <a:t>Duyduğu </a:t>
            </a:r>
            <a:r>
              <a:rPr lang="tr-TR" sz="2000" b="1" dirty="0" smtClean="0">
                <a:latin typeface="Times New Roman" panose="02020603050405020304" pitchFamily="18" charset="0"/>
                <a:cs typeface="Times New Roman" panose="02020603050405020304" pitchFamily="18" charset="0"/>
              </a:rPr>
              <a:t>Nitelikli̇ </a:t>
            </a:r>
            <a:r>
              <a:rPr lang="tr-TR" sz="2000" b="1" dirty="0">
                <a:latin typeface="Times New Roman" panose="02020603050405020304" pitchFamily="18" charset="0"/>
                <a:cs typeface="Times New Roman" panose="02020603050405020304" pitchFamily="18" charset="0"/>
              </a:rPr>
              <a:t>İnsan Gücü </a:t>
            </a:r>
            <a:r>
              <a:rPr lang="tr-TR" sz="2000" b="1" dirty="0" smtClean="0">
                <a:latin typeface="Times New Roman" panose="02020603050405020304" pitchFamily="18" charset="0"/>
                <a:cs typeface="Times New Roman" panose="02020603050405020304" pitchFamily="18" charset="0"/>
              </a:rPr>
              <a:t>Yetiştirilecek</a:t>
            </a:r>
            <a:endParaRPr lang="tr-TR" sz="2000" b="1" dirty="0">
              <a:latin typeface="Times New Roman" panose="02020603050405020304" pitchFamily="18" charset="0"/>
              <a:cs typeface="Times New Roman" panose="02020603050405020304" pitchFamily="18" charset="0"/>
            </a:endParaRPr>
          </a:p>
          <a:p>
            <a:endParaRPr lang="tr-TR" dirty="0"/>
          </a:p>
          <a:p>
            <a:endParaRPr lang="tr-TR" dirty="0" smtClean="0"/>
          </a:p>
          <a:p>
            <a:endParaRPr lang="tr-TR" dirty="0"/>
          </a:p>
        </p:txBody>
      </p:sp>
    </p:spTree>
    <p:extLst>
      <p:ext uri="{BB962C8B-B14F-4D97-AF65-F5344CB8AC3E}">
        <p14:creationId xmlns:p14="http://schemas.microsoft.com/office/powerpoint/2010/main" val="132456451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sp>
        <p:nvSpPr>
          <p:cNvPr id="3" name="Metin kutusu 2"/>
          <p:cNvSpPr txBox="1"/>
          <p:nvPr/>
        </p:nvSpPr>
        <p:spPr>
          <a:xfrm>
            <a:off x="345688" y="555914"/>
            <a:ext cx="11163316" cy="3170099"/>
          </a:xfrm>
          <a:prstGeom prst="rect">
            <a:avLst/>
          </a:prstGeom>
          <a:noFill/>
        </p:spPr>
        <p:txBody>
          <a:bodyPr wrap="square" rtlCol="0">
            <a:spAutoFit/>
          </a:bodyPr>
          <a:lstStyle/>
          <a:p>
            <a:pPr algn="just"/>
            <a:r>
              <a:rPr lang="tr-TR" sz="2000" i="1" dirty="0" smtClean="0">
                <a:latin typeface="Times New Roman" panose="02020603050405020304" pitchFamily="18" charset="0"/>
                <a:cs typeface="Times New Roman" panose="02020603050405020304" pitchFamily="18" charset="0"/>
              </a:rPr>
              <a:t>	2023 Eğitim Vizyon Belgesinin içerisinde barındırdığı felsefi yaklaşım; kadim çağlardan modernleşmeye, sanayi devriminden dijital çağa, teknolojik gelişmelerin vardığı son nokta olan siber-fiziksel sistemlerin her alanda konuşulmaya başlandığı günümüze uzanan devamlılıkta, eğitim ve felsefe arasındaki bağın irdelenmesi olarak belirlenmiştir.</a:t>
            </a:r>
          </a:p>
          <a:p>
            <a:pPr algn="just"/>
            <a:endParaRPr lang="tr-TR" sz="2000" dirty="0" smtClean="0">
              <a:latin typeface="Times New Roman" panose="02020603050405020304" pitchFamily="18" charset="0"/>
              <a:cs typeface="Times New Roman" panose="02020603050405020304" pitchFamily="18" charset="0"/>
            </a:endParaRPr>
          </a:p>
          <a:p>
            <a:pPr algn="just"/>
            <a:r>
              <a:rPr lang="tr-TR" sz="2000" i="1" dirty="0" smtClean="0">
                <a:latin typeface="Times New Roman" panose="02020603050405020304" pitchFamily="18" charset="0"/>
                <a:cs typeface="Times New Roman" panose="02020603050405020304" pitchFamily="18" charset="0"/>
              </a:rPr>
              <a:t>	Ayıran, dışlayan ve indirgeyen bir anlayış yerine, ayırt eden ve birleştiren bir felsefeye uygun bütünsel bir insan tasavvurunun beyin fonksiyonları, hedeflenen eğitim için ana unsurdur.</a:t>
            </a:r>
          </a:p>
          <a:p>
            <a:pPr algn="just"/>
            <a:endParaRPr lang="tr-TR" sz="2000" dirty="0" smtClean="0">
              <a:latin typeface="Times New Roman" panose="02020603050405020304" pitchFamily="18" charset="0"/>
              <a:cs typeface="Times New Roman" panose="02020603050405020304" pitchFamily="18" charset="0"/>
            </a:endParaRPr>
          </a:p>
          <a:p>
            <a:pPr algn="just"/>
            <a:r>
              <a:rPr lang="tr-TR" sz="2000" i="1" dirty="0" smtClean="0">
                <a:latin typeface="Times New Roman" panose="02020603050405020304" pitchFamily="18" charset="0"/>
                <a:cs typeface="Times New Roman" panose="02020603050405020304" pitchFamily="18" charset="0"/>
              </a:rPr>
              <a:t>	Bugünden başlayarak, 21. Yüzyıl Talim ve Terbiye Modelimiz ile 2023 Eğitim Vizyonunun temel hedefi, ahlak telakkisine dayalı ve insanı merkeze konumlandıran bir varlık ve bilgi anlayışını yeşertmektir.</a:t>
            </a:r>
            <a:endParaRPr lang="tr-TR" sz="2000" dirty="0">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3815" y="3764138"/>
            <a:ext cx="2556000" cy="2539347"/>
          </a:xfrm>
          <a:prstGeom prst="rect">
            <a:avLst/>
          </a:prstGeom>
        </p:spPr>
      </p:pic>
      <p:sp>
        <p:nvSpPr>
          <p:cNvPr id="6" name="Metin kutusu 5"/>
          <p:cNvSpPr txBox="1"/>
          <p:nvPr/>
        </p:nvSpPr>
        <p:spPr>
          <a:xfrm>
            <a:off x="1215484" y="0"/>
            <a:ext cx="3914078" cy="400110"/>
          </a:xfrm>
          <a:prstGeom prst="rect">
            <a:avLst/>
          </a:prstGeom>
          <a:noFill/>
        </p:spPr>
        <p:txBody>
          <a:bodyPr wrap="square" rtlCol="0">
            <a:spAutoFit/>
          </a:bodyPr>
          <a:lstStyle/>
          <a:p>
            <a:r>
              <a:rPr lang="tr-TR" sz="2000" dirty="0" smtClean="0">
                <a:solidFill>
                  <a:schemeClr val="bg1"/>
                </a:solidFill>
                <a:latin typeface="Times New Roman" panose="02020603050405020304" pitchFamily="18" charset="0"/>
                <a:cs typeface="Times New Roman" panose="02020603050405020304" pitchFamily="18" charset="0"/>
              </a:rPr>
              <a:t>Vizyon</a:t>
            </a:r>
            <a:r>
              <a:rPr lang="tr-TR" dirty="0" smtClean="0">
                <a:solidFill>
                  <a:schemeClr val="bg1"/>
                </a:solidFill>
              </a:rPr>
              <a:t> </a:t>
            </a:r>
            <a:r>
              <a:rPr lang="tr-TR" sz="2000" dirty="0" smtClean="0">
                <a:solidFill>
                  <a:schemeClr val="bg1"/>
                </a:solidFill>
                <a:latin typeface="Times New Roman" panose="02020603050405020304" pitchFamily="18" charset="0"/>
                <a:cs typeface="Times New Roman" panose="02020603050405020304" pitchFamily="18" charset="0"/>
              </a:rPr>
              <a:t>Felsefesi</a:t>
            </a:r>
            <a:endParaRPr lang="tr-TR"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806380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047" y="635619"/>
            <a:ext cx="5587323" cy="5580000"/>
          </a:xfrm>
          <a:prstGeom prst="rect">
            <a:avLst/>
          </a:prstGeom>
        </p:spPr>
      </p:pic>
      <p:sp>
        <p:nvSpPr>
          <p:cNvPr id="3" name="Metin kutusu 2"/>
          <p:cNvSpPr txBox="1"/>
          <p:nvPr/>
        </p:nvSpPr>
        <p:spPr>
          <a:xfrm>
            <a:off x="6947210" y="691376"/>
            <a:ext cx="4471638" cy="984885"/>
          </a:xfrm>
          <a:prstGeom prst="rect">
            <a:avLst/>
          </a:prstGeom>
          <a:noFill/>
        </p:spPr>
        <p:txBody>
          <a:bodyPr wrap="square" rtlCol="0">
            <a:spAutoFit/>
          </a:bodyPr>
          <a:lstStyle/>
          <a:p>
            <a:pPr algn="ctr"/>
            <a:r>
              <a:rPr lang="tr-TR" sz="2000" b="1" dirty="0">
                <a:solidFill>
                  <a:srgbClr val="C00000"/>
                </a:solidFill>
                <a:latin typeface="Times New Roman" panose="02020603050405020304" pitchFamily="18" charset="0"/>
                <a:cs typeface="Times New Roman" panose="02020603050405020304" pitchFamily="18" charset="0"/>
              </a:rPr>
              <a:t>Öğrenme Programlarına Yönelik Nitelik ve Erişim Artırılacak</a:t>
            </a:r>
          </a:p>
          <a:p>
            <a:endParaRPr lang="tr-TR" dirty="0"/>
          </a:p>
        </p:txBody>
      </p:sp>
      <p:sp>
        <p:nvSpPr>
          <p:cNvPr id="4" name="Metin kutusu 3"/>
          <p:cNvSpPr txBox="1"/>
          <p:nvPr/>
        </p:nvSpPr>
        <p:spPr>
          <a:xfrm>
            <a:off x="6947210" y="1862254"/>
            <a:ext cx="4595248" cy="4524315"/>
          </a:xfrm>
          <a:prstGeom prst="rect">
            <a:avLst/>
          </a:prstGeom>
          <a:noFill/>
        </p:spPr>
        <p:txBody>
          <a:bodyPr wrap="square" rtlCol="0">
            <a:spAutoFit/>
          </a:bodyPr>
          <a:lstStyle/>
          <a:p>
            <a:pPr algn="just"/>
            <a:r>
              <a:rPr lang="tr-TR" dirty="0">
                <a:latin typeface="Times New Roman" panose="02020603050405020304" pitchFamily="18" charset="0"/>
                <a:cs typeface="Times New Roman" panose="02020603050405020304" pitchFamily="18" charset="0"/>
              </a:rPr>
              <a:t>Dijital, finans, sağlık, ekoloji ve sosyal medya gibi 21. yüzyıl becerileri arasında yer alan okuryazarlıklara ilişkin farkındalık ve beceri eğitimleri düzenlenecektir</a:t>
            </a:r>
            <a:r>
              <a:rPr lang="tr-TR" dirty="0" smtClean="0">
                <a:latin typeface="Times New Roman" panose="02020603050405020304" pitchFamily="18" charset="0"/>
                <a:cs typeface="Times New Roman" panose="02020603050405020304" pitchFamily="18" charset="0"/>
              </a:rPr>
              <a:t>.</a:t>
            </a:r>
          </a:p>
          <a:p>
            <a:pPr algn="just"/>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Çocuk ve gençlerimiz başta olmak üzere toplumun tüm kesimlerine yönelik her türlü bağımlılıkla mücadeleye ilişkin farkındalık eğitimleri yaygınlaştırılacaktır</a:t>
            </a:r>
            <a:r>
              <a:rPr lang="tr-TR" dirty="0" smtClean="0">
                <a:latin typeface="Times New Roman" panose="02020603050405020304" pitchFamily="18" charset="0"/>
                <a:cs typeface="Times New Roman" panose="02020603050405020304" pitchFamily="18" charset="0"/>
              </a:rPr>
              <a:t>.</a:t>
            </a:r>
          </a:p>
          <a:p>
            <a:pPr algn="just"/>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Mesleki, sosyal ve kültürel becerilere yönelik hayat boyu öğrenme programları güncellenerek çeşitlendirilecek, hayat boyu öğrenme süreçlerine yönelik toplumsal farkındalığa ilişkin çalışmalar yapılacaktır.</a:t>
            </a:r>
          </a:p>
          <a:p>
            <a:endParaRPr lang="tr-TR" dirty="0"/>
          </a:p>
        </p:txBody>
      </p:sp>
    </p:spTree>
    <p:extLst>
      <p:ext uri="{BB962C8B-B14F-4D97-AF65-F5344CB8AC3E}">
        <p14:creationId xmlns:p14="http://schemas.microsoft.com/office/powerpoint/2010/main" val="44296596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pic>
        <p:nvPicPr>
          <p:cNvPr id="2" name="Resim 1"/>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106052" y="829255"/>
            <a:ext cx="7229475" cy="4619625"/>
          </a:xfrm>
          <a:prstGeom prst="rect">
            <a:avLst/>
          </a:prstGeom>
        </p:spPr>
      </p:pic>
      <p:sp>
        <p:nvSpPr>
          <p:cNvPr id="3" name="Metin kutusu 2"/>
          <p:cNvSpPr txBox="1"/>
          <p:nvPr/>
        </p:nvSpPr>
        <p:spPr>
          <a:xfrm>
            <a:off x="7805853" y="346997"/>
            <a:ext cx="3758907" cy="6340197"/>
          </a:xfrm>
          <a:prstGeom prst="rect">
            <a:avLst/>
          </a:prstGeom>
          <a:noFill/>
        </p:spPr>
        <p:txBody>
          <a:bodyPr wrap="square" rtlCol="0">
            <a:spAutoFit/>
          </a:bodyPr>
          <a:lstStyle/>
          <a:p>
            <a:pPr algn="ctr"/>
            <a:r>
              <a:rPr lang="tr-TR" sz="2800" b="1" dirty="0">
                <a:solidFill>
                  <a:srgbClr val="C00000"/>
                </a:solidFill>
              </a:rPr>
              <a:t>Finansman Yöntemleri </a:t>
            </a:r>
            <a:r>
              <a:rPr lang="tr-TR" sz="2800" b="1" dirty="0" smtClean="0">
                <a:solidFill>
                  <a:srgbClr val="C00000"/>
                </a:solidFill>
              </a:rPr>
              <a:t>Çeşitlendirilecek</a:t>
            </a:r>
          </a:p>
          <a:p>
            <a:endParaRPr lang="tr-TR" b="1" dirty="0">
              <a:solidFill>
                <a:srgbClr val="C00000"/>
              </a:solidFill>
            </a:endParaRPr>
          </a:p>
          <a:p>
            <a:pPr algn="just"/>
            <a:r>
              <a:rPr lang="tr-TR" sz="2000" dirty="0" smtClean="0"/>
              <a:t>	Her </a:t>
            </a:r>
            <a:r>
              <a:rPr lang="tr-TR" sz="2000" dirty="0"/>
              <a:t>okula, oluşturulacak çeşitli ölçütlere ve Okul Gelişim Planı’na dayalı olarak okul gelişim bütçesi verilecektir. Şartları elverişsiz okullara pozitif ayrımcılık yapılacaktır</a:t>
            </a:r>
            <a:r>
              <a:rPr lang="tr-TR" sz="2000" dirty="0" smtClean="0"/>
              <a:t>.</a:t>
            </a:r>
          </a:p>
          <a:p>
            <a:pPr algn="just"/>
            <a:endParaRPr lang="tr-TR" dirty="0" smtClean="0"/>
          </a:p>
          <a:p>
            <a:endParaRPr lang="tr-TR" dirty="0"/>
          </a:p>
          <a:p>
            <a:pPr algn="just"/>
            <a:r>
              <a:rPr lang="tr-TR" sz="2000" dirty="0" smtClean="0"/>
              <a:t>	Eğitime </a:t>
            </a:r>
            <a:r>
              <a:rPr lang="tr-TR" sz="2000" dirty="0"/>
              <a:t>ve okullarımıza bağış yapacak kişilerin farklı miktar, tema ve yöntemle bağış yapabilmesi için il ve bakanlık düzeyinde bir yapı kurulacak, mevzuat, yazılım ve erişim düzenlemeleri yapılacaktır</a:t>
            </a:r>
            <a:r>
              <a:rPr lang="tr-TR" sz="2000" dirty="0" smtClean="0"/>
              <a:t>.</a:t>
            </a:r>
          </a:p>
          <a:p>
            <a:endParaRPr lang="tr-TR" dirty="0"/>
          </a:p>
          <a:p>
            <a:endParaRPr lang="tr-TR" dirty="0"/>
          </a:p>
        </p:txBody>
      </p:sp>
    </p:spTree>
    <p:extLst>
      <p:ext uri="{BB962C8B-B14F-4D97-AF65-F5344CB8AC3E}">
        <p14:creationId xmlns:p14="http://schemas.microsoft.com/office/powerpoint/2010/main" val="140180377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4145" y="723485"/>
            <a:ext cx="5594703" cy="5580000"/>
          </a:xfrm>
          <a:prstGeom prst="rect">
            <a:avLst/>
          </a:prstGeom>
        </p:spPr>
      </p:pic>
      <p:sp>
        <p:nvSpPr>
          <p:cNvPr id="3" name="Metin kutusu 2"/>
          <p:cNvSpPr txBox="1"/>
          <p:nvPr/>
        </p:nvSpPr>
        <p:spPr>
          <a:xfrm>
            <a:off x="379141" y="1037063"/>
            <a:ext cx="5263376" cy="1231106"/>
          </a:xfrm>
          <a:prstGeom prst="rect">
            <a:avLst/>
          </a:prstGeom>
          <a:noFill/>
        </p:spPr>
        <p:txBody>
          <a:bodyPr wrap="square" rtlCol="0">
            <a:spAutoFit/>
          </a:bodyPr>
          <a:lstStyle/>
          <a:p>
            <a:r>
              <a:rPr lang="tr-TR" sz="2800" b="1" dirty="0" smtClean="0">
                <a:solidFill>
                  <a:srgbClr val="C00000"/>
                </a:solidFill>
                <a:latin typeface="Times New Roman" panose="02020603050405020304" pitchFamily="18" charset="0"/>
                <a:cs typeface="Times New Roman" panose="02020603050405020304" pitchFamily="18" charset="0"/>
              </a:rPr>
              <a:t>Rehberlik Hizmetleri İhtiyaçlara Yönelik </a:t>
            </a:r>
            <a:r>
              <a:rPr lang="tr-TR" sz="2800" b="1" dirty="0">
                <a:solidFill>
                  <a:srgbClr val="C00000"/>
                </a:solidFill>
                <a:latin typeface="Times New Roman" panose="02020603050405020304" pitchFamily="18" charset="0"/>
                <a:cs typeface="Times New Roman" panose="02020603050405020304" pitchFamily="18" charset="0"/>
              </a:rPr>
              <a:t>Olarak Yapılandırılacak</a:t>
            </a:r>
          </a:p>
          <a:p>
            <a:endParaRPr lang="tr-TR" dirty="0">
              <a:latin typeface="Times New Roman" panose="02020603050405020304" pitchFamily="18" charset="0"/>
              <a:cs typeface="Times New Roman" panose="02020603050405020304" pitchFamily="18" charset="0"/>
            </a:endParaRPr>
          </a:p>
        </p:txBody>
      </p:sp>
      <p:sp>
        <p:nvSpPr>
          <p:cNvPr id="4" name="Metin kutusu 3"/>
          <p:cNvSpPr txBox="1"/>
          <p:nvPr/>
        </p:nvSpPr>
        <p:spPr>
          <a:xfrm>
            <a:off x="501805" y="3166947"/>
            <a:ext cx="5018048" cy="2862322"/>
          </a:xfrm>
          <a:prstGeom prst="rect">
            <a:avLst/>
          </a:prstGeom>
          <a:noFill/>
        </p:spPr>
        <p:txBody>
          <a:bodyPr wrap="square" rtlCol="0">
            <a:spAutoFit/>
          </a:bodyPr>
          <a:lstStyle/>
          <a:p>
            <a:pPr algn="just"/>
            <a:r>
              <a:rPr lang="tr-TR" sz="2000" dirty="0" smtClean="0">
                <a:latin typeface="Times New Roman" panose="02020603050405020304" pitchFamily="18" charset="0"/>
                <a:cs typeface="Times New Roman" panose="02020603050405020304" pitchFamily="18" charset="0"/>
              </a:rPr>
              <a:t>	Kariyer </a:t>
            </a:r>
            <a:r>
              <a:rPr lang="tr-TR" sz="2000" dirty="0">
                <a:latin typeface="Times New Roman" panose="02020603050405020304" pitchFamily="18" charset="0"/>
                <a:cs typeface="Times New Roman" panose="02020603050405020304" pitchFamily="18" charset="0"/>
              </a:rPr>
              <a:t>Rehberliği sistemi yapılandırılacak ve tüm öğretim kademeleri düzeyinde çocukların kendini tanıyarak (mizaç, yetenek, ilgi, değerler, kişilik ve aile) kariyer profili oluşturması, iş-meslek tanıma yollarını, kaynaklarını öğrenmesi ve kariyer gelişim dosyasının öğrenci </a:t>
            </a:r>
            <a:r>
              <a:rPr lang="tr-TR" sz="2000" dirty="0" smtClean="0">
                <a:latin typeface="Times New Roman" panose="02020603050405020304" pitchFamily="18" charset="0"/>
                <a:cs typeface="Times New Roman" panose="02020603050405020304" pitchFamily="18" charset="0"/>
              </a:rPr>
              <a:t>e-</a:t>
            </a:r>
            <a:r>
              <a:rPr lang="tr-TR" sz="2000" dirty="0" err="1" smtClean="0">
                <a:latin typeface="Times New Roman" panose="02020603050405020304" pitchFamily="18" charset="0"/>
                <a:cs typeface="Times New Roman" panose="02020603050405020304" pitchFamily="18" charset="0"/>
              </a:rPr>
              <a:t>portfolyosuyla</a:t>
            </a:r>
            <a:r>
              <a:rPr lang="tr-TR" sz="2000" dirty="0" smtClean="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ilişkilendirilmesi sağlanacaktır.</a:t>
            </a:r>
          </a:p>
          <a:p>
            <a:pPr algn="just"/>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178160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sp>
        <p:nvSpPr>
          <p:cNvPr id="2" name="Metin kutusu 1"/>
          <p:cNvSpPr txBox="1"/>
          <p:nvPr/>
        </p:nvSpPr>
        <p:spPr>
          <a:xfrm>
            <a:off x="925551" y="-296038"/>
            <a:ext cx="10493297" cy="4801314"/>
          </a:xfrm>
          <a:prstGeom prst="rect">
            <a:avLst/>
          </a:prstGeom>
          <a:noFill/>
        </p:spPr>
        <p:txBody>
          <a:bodyPr wrap="square" rtlCol="0">
            <a:spAutoFit/>
          </a:bodyPr>
          <a:lstStyle/>
          <a:p>
            <a:endParaRPr lang="tr-TR" sz="2100" dirty="0" smtClean="0"/>
          </a:p>
          <a:p>
            <a:r>
              <a:rPr lang="tr-TR" sz="2000" b="1" dirty="0">
                <a:solidFill>
                  <a:schemeClr val="bg1"/>
                </a:solidFill>
                <a:latin typeface="Times New Roman" panose="02020603050405020304" pitchFamily="18" charset="0"/>
                <a:cs typeface="Times New Roman" panose="02020603050405020304" pitchFamily="18" charset="0"/>
              </a:rPr>
              <a:t>REHBERLİK ve PSİKOLOJİK DANIŞMANLIK</a:t>
            </a:r>
          </a:p>
          <a:p>
            <a:endParaRPr lang="tr-TR" sz="2100" dirty="0" smtClean="0"/>
          </a:p>
          <a:p>
            <a:endParaRPr lang="tr-TR" sz="2100" dirty="0"/>
          </a:p>
          <a:p>
            <a:endParaRPr lang="tr-TR" sz="2100" dirty="0" smtClean="0"/>
          </a:p>
          <a:p>
            <a:endParaRPr lang="tr-TR" sz="2100" dirty="0"/>
          </a:p>
          <a:p>
            <a:endParaRPr lang="tr-TR" sz="2100" dirty="0" smtClean="0"/>
          </a:p>
          <a:p>
            <a:pPr marL="342900" indent="-342900">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Rehberlik </a:t>
            </a:r>
            <a:r>
              <a:rPr lang="tr-TR" sz="2000" dirty="0">
                <a:latin typeface="Times New Roman" panose="02020603050405020304" pitchFamily="18" charset="0"/>
                <a:cs typeface="Times New Roman" panose="02020603050405020304" pitchFamily="18" charset="0"/>
              </a:rPr>
              <a:t>sonucu ortaya konulan veriler yardımıyla her bir öğrencinin bilimsel yöntemlere başvurularak kariyer yönlendirilmesinin yapılması sağlanacaktır</a:t>
            </a:r>
            <a:r>
              <a:rPr lang="tr-TR" sz="20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Göç ve benzeri nedenlerle oluşan ihtiyaçları karşılamak üzere rehber öğretmenlere yeni bir rol, görev ve fonksiyon yapısı oluşturulacaktır</a:t>
            </a:r>
            <a:r>
              <a:rPr lang="tr-TR" sz="20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Türk kültürü dikkate alınarak yetenek, ilgi, meslek değerleri, mizaç, kişilik, karar verme, kariyer inancı vb. özelliklerin ölçülmesine yönelik araçlar geliştirilecektir</a:t>
            </a:r>
            <a:r>
              <a:rPr lang="tr-TR" sz="2000" dirty="0" smtClean="0">
                <a:latin typeface="Times New Roman" panose="02020603050405020304" pitchFamily="18" charset="0"/>
                <a:cs typeface="Times New Roman" panose="02020603050405020304" pitchFamily="18" charset="0"/>
              </a:rPr>
              <a:t>.</a:t>
            </a: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096859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sp>
        <p:nvSpPr>
          <p:cNvPr id="2" name="Metin kutusu 1"/>
          <p:cNvSpPr txBox="1"/>
          <p:nvPr/>
        </p:nvSpPr>
        <p:spPr>
          <a:xfrm>
            <a:off x="925551" y="-296038"/>
            <a:ext cx="10493297" cy="5062924"/>
          </a:xfrm>
          <a:prstGeom prst="rect">
            <a:avLst/>
          </a:prstGeom>
          <a:noFill/>
        </p:spPr>
        <p:txBody>
          <a:bodyPr wrap="square" rtlCol="0">
            <a:spAutoFit/>
          </a:bodyPr>
          <a:lstStyle/>
          <a:p>
            <a:endParaRPr lang="tr-TR" sz="2100" dirty="0" smtClean="0"/>
          </a:p>
          <a:p>
            <a:r>
              <a:rPr lang="tr-TR" sz="2000" b="1" dirty="0">
                <a:solidFill>
                  <a:schemeClr val="bg1"/>
                </a:solidFill>
                <a:latin typeface="Times New Roman" panose="02020603050405020304" pitchFamily="18" charset="0"/>
                <a:cs typeface="Times New Roman" panose="02020603050405020304" pitchFamily="18" charset="0"/>
              </a:rPr>
              <a:t>REHBERLİK ve PSİKOLOJİK DANIŞMANLIK</a:t>
            </a:r>
          </a:p>
          <a:p>
            <a:endParaRPr lang="tr-TR" sz="2100" dirty="0" smtClean="0"/>
          </a:p>
          <a:p>
            <a:endParaRPr lang="tr-TR" sz="2100" dirty="0"/>
          </a:p>
          <a:p>
            <a:endParaRPr lang="tr-TR" sz="2100" dirty="0" smtClean="0"/>
          </a:p>
          <a:p>
            <a:endParaRPr lang="tr-TR" sz="2100" dirty="0" smtClean="0"/>
          </a:p>
          <a:p>
            <a:pPr marL="342900" indent="-342900">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PDR </a:t>
            </a:r>
            <a:r>
              <a:rPr lang="tr-TR" sz="2000" dirty="0">
                <a:latin typeface="Times New Roman" panose="02020603050405020304" pitchFamily="18" charset="0"/>
                <a:cs typeface="Times New Roman" panose="02020603050405020304" pitchFamily="18" charset="0"/>
              </a:rPr>
              <a:t>hizmetlerinin eğitim sistemi içindeki yeri, önemi ve etkililiği için mevzuat alt yapısı yeniden yapılandırılacaktır</a:t>
            </a:r>
            <a:r>
              <a:rPr lang="tr-TR" sz="20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Sınıf </a:t>
            </a:r>
            <a:r>
              <a:rPr lang="tr-TR" sz="2000" dirty="0">
                <a:latin typeface="Times New Roman" panose="02020603050405020304" pitchFamily="18" charset="0"/>
                <a:cs typeface="Times New Roman" panose="02020603050405020304" pitchFamily="18" charset="0"/>
              </a:rPr>
              <a:t>öğretmenlerinin rehberlik hizmetlerine ilişkin becerilerinin artması için sertifikasyona dayalı eğitimler düzenlenecektir</a:t>
            </a:r>
            <a:r>
              <a:rPr lang="tr-TR" sz="20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Okullarda rehberlik ve psikolojik danışmanlık alanında, adayların uygulama becerilerinin geliştirilmesine önem veren, nitelikli uzman personel yetiştirilmesi hususunda Yükseköğretim Kurulu ile iş birliği </a:t>
            </a:r>
            <a:r>
              <a:rPr lang="tr-TR" sz="2000" dirty="0" smtClean="0">
                <a:latin typeface="Times New Roman" panose="02020603050405020304" pitchFamily="18" charset="0"/>
                <a:cs typeface="Times New Roman" panose="02020603050405020304" pitchFamily="18" charset="0"/>
              </a:rPr>
              <a:t>yapılacaktır.</a:t>
            </a:r>
            <a:endParaRPr lang="tr-TR" sz="2000" dirty="0">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11712663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280" y="624468"/>
            <a:ext cx="5550976" cy="5580000"/>
          </a:xfrm>
          <a:prstGeom prst="rect">
            <a:avLst/>
          </a:prstGeom>
        </p:spPr>
      </p:pic>
      <p:sp>
        <p:nvSpPr>
          <p:cNvPr id="3" name="Metin kutusu 2"/>
          <p:cNvSpPr txBox="1"/>
          <p:nvPr/>
        </p:nvSpPr>
        <p:spPr>
          <a:xfrm>
            <a:off x="6601522" y="669073"/>
            <a:ext cx="4895385" cy="1107996"/>
          </a:xfrm>
          <a:prstGeom prst="rect">
            <a:avLst/>
          </a:prstGeom>
          <a:noFill/>
        </p:spPr>
        <p:txBody>
          <a:bodyPr wrap="square" rtlCol="0">
            <a:spAutoFit/>
          </a:bodyPr>
          <a:lstStyle/>
          <a:p>
            <a:pPr algn="ctr"/>
            <a:r>
              <a:rPr lang="tr-TR" sz="2400" b="1" dirty="0">
                <a:solidFill>
                  <a:srgbClr val="C00000"/>
                </a:solidFill>
                <a:latin typeface="Times New Roman" panose="02020603050405020304" pitchFamily="18" charset="0"/>
                <a:cs typeface="Times New Roman" panose="02020603050405020304" pitchFamily="18" charset="0"/>
              </a:rPr>
              <a:t>Kurumsal </a:t>
            </a:r>
            <a:r>
              <a:rPr lang="tr-TR" sz="2400" b="1" dirty="0" smtClean="0">
                <a:solidFill>
                  <a:srgbClr val="C00000"/>
                </a:solidFill>
                <a:latin typeface="Times New Roman" panose="02020603050405020304" pitchFamily="18" charset="0"/>
                <a:cs typeface="Times New Roman" panose="02020603050405020304" pitchFamily="18" charset="0"/>
              </a:rPr>
              <a:t>Rehberlik </a:t>
            </a:r>
            <a:r>
              <a:rPr lang="tr-TR" sz="2400" b="1" dirty="0">
                <a:solidFill>
                  <a:srgbClr val="C00000"/>
                </a:solidFill>
                <a:latin typeface="Times New Roman" panose="02020603050405020304" pitchFamily="18" charset="0"/>
                <a:cs typeface="Times New Roman" panose="02020603050405020304" pitchFamily="18" charset="0"/>
              </a:rPr>
              <a:t>ve </a:t>
            </a:r>
            <a:r>
              <a:rPr lang="tr-TR" sz="2400" b="1" dirty="0" smtClean="0">
                <a:solidFill>
                  <a:srgbClr val="C00000"/>
                </a:solidFill>
                <a:latin typeface="Times New Roman" panose="02020603050405020304" pitchFamily="18" charset="0"/>
                <a:cs typeface="Times New Roman" panose="02020603050405020304" pitchFamily="18" charset="0"/>
              </a:rPr>
              <a:t>Teftiş Hizmetleri̇ Yapılandırılacak</a:t>
            </a:r>
            <a:endParaRPr lang="tr-TR" sz="2400" b="1" dirty="0">
              <a:solidFill>
                <a:srgbClr val="C00000"/>
              </a:solidFill>
              <a:latin typeface="Times New Roman" panose="02020603050405020304" pitchFamily="18" charset="0"/>
              <a:cs typeface="Times New Roman" panose="02020603050405020304" pitchFamily="18" charset="0"/>
            </a:endParaRPr>
          </a:p>
          <a:p>
            <a:endParaRPr lang="tr-TR" dirty="0"/>
          </a:p>
        </p:txBody>
      </p:sp>
      <p:sp>
        <p:nvSpPr>
          <p:cNvPr id="4" name="Metin kutusu 3"/>
          <p:cNvSpPr txBox="1"/>
          <p:nvPr/>
        </p:nvSpPr>
        <p:spPr>
          <a:xfrm>
            <a:off x="6846849" y="2129883"/>
            <a:ext cx="4571999" cy="984885"/>
          </a:xfrm>
          <a:prstGeom prst="rect">
            <a:avLst/>
          </a:prstGeom>
          <a:noFill/>
        </p:spPr>
        <p:txBody>
          <a:bodyPr wrap="square" rtlCol="0">
            <a:spAutoFit/>
          </a:bodyPr>
          <a:lstStyle/>
          <a:p>
            <a:r>
              <a:rPr lang="tr-TR" sz="2000" dirty="0">
                <a:latin typeface="Times New Roman" panose="02020603050405020304" pitchFamily="18" charset="0"/>
                <a:cs typeface="Times New Roman" panose="02020603050405020304" pitchFamily="18" charset="0"/>
              </a:rPr>
              <a:t>Okul gelişimine yönelik rehberlik bileşeni, il ve ilçe düzeyinde de yapılandırılacaktır.</a:t>
            </a:r>
          </a:p>
          <a:p>
            <a:endParaRPr lang="tr-TR" dirty="0"/>
          </a:p>
        </p:txBody>
      </p:sp>
    </p:spTree>
    <p:extLst>
      <p:ext uri="{BB962C8B-B14F-4D97-AF65-F5344CB8AC3E}">
        <p14:creationId xmlns:p14="http://schemas.microsoft.com/office/powerpoint/2010/main" val="11301262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sp>
        <p:nvSpPr>
          <p:cNvPr id="2" name="Metin kutusu 1"/>
          <p:cNvSpPr txBox="1"/>
          <p:nvPr/>
        </p:nvSpPr>
        <p:spPr>
          <a:xfrm>
            <a:off x="936702" y="0"/>
            <a:ext cx="10058400" cy="6709529"/>
          </a:xfrm>
          <a:prstGeom prst="rect">
            <a:avLst/>
          </a:prstGeom>
          <a:noFill/>
        </p:spPr>
        <p:txBody>
          <a:bodyPr wrap="square" rtlCol="0">
            <a:spAutoFit/>
          </a:bodyPr>
          <a:lstStyle/>
          <a:p>
            <a:r>
              <a:rPr lang="tr-TR" sz="2000" b="1" dirty="0">
                <a:solidFill>
                  <a:schemeClr val="bg1"/>
                </a:solidFill>
                <a:latin typeface="Times New Roman" panose="02020603050405020304" pitchFamily="18" charset="0"/>
                <a:cs typeface="Times New Roman" panose="02020603050405020304" pitchFamily="18" charset="0"/>
              </a:rPr>
              <a:t>TEFTİŞ ve KURUMSAL REHBERLİK HİZMETLERİ</a:t>
            </a:r>
          </a:p>
          <a:p>
            <a:endParaRPr lang="tr-TR" sz="2000" b="1" dirty="0" smtClean="0">
              <a:solidFill>
                <a:schemeClr val="bg1"/>
              </a:solidFill>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Teftiş sistemimizin kurumsal rehberlik ile inceleme, araştırma ve soruşturma bileşenleri ayrılarak okul gelişimine yönelik kurumsal rehberlik, özel bir uzmanlık alanı olarak yapılandırılacaktır.</a:t>
            </a:r>
          </a:p>
          <a:p>
            <a:pPr marL="342900" indent="-342900" algn="just">
              <a:lnSpc>
                <a:spcPct val="150000"/>
              </a:lnSpc>
              <a:buFont typeface="Arial" panose="020B0604020202020204" pitchFamily="34" charset="0"/>
              <a:buChar char="•"/>
            </a:pPr>
            <a:endParaRPr lang="tr-TR" sz="2000" b="1" dirty="0" smtClean="0">
              <a:solidFill>
                <a:schemeClr val="bg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Okul ve program türlerine bağlı ihtisaslaşmış Kurumsal Rehberlik ve Teftiş dalları oluşturulacaktır.</a:t>
            </a:r>
          </a:p>
          <a:p>
            <a:pPr marL="342900" indent="-342900" algn="just">
              <a:lnSpc>
                <a:spcPct val="150000"/>
              </a:lnSpc>
              <a:buFont typeface="Arial" panose="020B0604020202020204" pitchFamily="34" charset="0"/>
              <a:buChar char="•"/>
            </a:pPr>
            <a:endParaRPr lang="tr-TR" sz="2000" b="1" dirty="0" smtClean="0">
              <a:solidFill>
                <a:schemeClr val="bg1"/>
              </a:solidFill>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Teftiş süreci ve müfettişlik rolleri, öğretmen ve okullarımızın ihtiyaç duyduğu rehberlik hizmetlerini sunmak üzere yeniden yapılandırılacaktır. Bu süreçte Millî Eğitim Bakanlığı müfettişleri araştırma, inceleme ve soruşturma görevlerinin yanında; yerinde yaptıkları yapılandırılmış gözlemler, paydaşların görüşleri, yapılandırılmış veri toplama araçlarıyla elde ettikleri verilerle oluşturdukları analiz raporlarını doğrudan okula ve Millî Eğitim Bakanlığı’na sunacaklardır</a:t>
            </a:r>
            <a:r>
              <a:rPr lang="tr-TR" sz="2000" dirty="0" smtClean="0">
                <a:latin typeface="Times New Roman" panose="02020603050405020304" pitchFamily="18" charset="0"/>
                <a:cs typeface="Times New Roman" panose="02020603050405020304" pitchFamily="18" charset="0"/>
              </a:rPr>
              <a:t>.</a:t>
            </a:r>
            <a:endParaRPr lang="tr-TR" sz="2000" dirty="0">
              <a:latin typeface="Times New Roman" panose="02020603050405020304" pitchFamily="18" charset="0"/>
              <a:cs typeface="Times New Roman" panose="02020603050405020304" pitchFamily="18" charset="0"/>
            </a:endParaRPr>
          </a:p>
          <a:p>
            <a:endParaRPr lang="tr-TR"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803438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3513" y="557561"/>
            <a:ext cx="5565335" cy="5580000"/>
          </a:xfrm>
          <a:prstGeom prst="rect">
            <a:avLst/>
          </a:prstGeom>
        </p:spPr>
      </p:pic>
      <p:sp>
        <p:nvSpPr>
          <p:cNvPr id="3" name="Metin kutusu 2"/>
          <p:cNvSpPr txBox="1"/>
          <p:nvPr/>
        </p:nvSpPr>
        <p:spPr>
          <a:xfrm>
            <a:off x="914400" y="1315844"/>
            <a:ext cx="4627756" cy="4062651"/>
          </a:xfrm>
          <a:prstGeom prst="rect">
            <a:avLst/>
          </a:prstGeom>
          <a:noFill/>
        </p:spPr>
        <p:txBody>
          <a:bodyPr wrap="square" rtlCol="0">
            <a:spAutoFit/>
          </a:bodyPr>
          <a:lstStyle/>
          <a:p>
            <a:pPr algn="ctr"/>
            <a:r>
              <a:rPr lang="tr-TR" sz="2000" b="1" dirty="0">
                <a:solidFill>
                  <a:srgbClr val="C00000"/>
                </a:solidFill>
                <a:latin typeface="Times New Roman" panose="02020603050405020304" pitchFamily="18" charset="0"/>
                <a:cs typeface="Times New Roman" panose="02020603050405020304" pitchFamily="18" charset="0"/>
              </a:rPr>
              <a:t>Özel Yeteneklilere Yönelik Kurumsal Yapı ve Süreçler İyileştirilecek</a:t>
            </a:r>
          </a:p>
          <a:p>
            <a:pPr algn="ctr"/>
            <a:endParaRPr lang="tr-TR" sz="2000" b="1" dirty="0" smtClean="0">
              <a:solidFill>
                <a:srgbClr val="C00000"/>
              </a:solidFill>
              <a:latin typeface="Times New Roman" panose="02020603050405020304" pitchFamily="18" charset="0"/>
              <a:cs typeface="Times New Roman" panose="02020603050405020304" pitchFamily="18" charset="0"/>
            </a:endParaRPr>
          </a:p>
          <a:p>
            <a:pPr algn="ctr"/>
            <a:endParaRPr lang="tr-TR" sz="2000" b="1" dirty="0" smtClean="0">
              <a:solidFill>
                <a:srgbClr val="C00000"/>
              </a:solidFill>
              <a:latin typeface="Times New Roman" panose="02020603050405020304" pitchFamily="18" charset="0"/>
              <a:cs typeface="Times New Roman" panose="02020603050405020304" pitchFamily="18" charset="0"/>
            </a:endParaRPr>
          </a:p>
          <a:p>
            <a:pPr algn="ctr"/>
            <a:r>
              <a:rPr lang="tr-TR" sz="2000" b="1" dirty="0">
                <a:solidFill>
                  <a:srgbClr val="C00000"/>
                </a:solidFill>
                <a:latin typeface="Times New Roman" panose="02020603050405020304" pitchFamily="18" charset="0"/>
                <a:cs typeface="Times New Roman" panose="02020603050405020304" pitchFamily="18" charset="0"/>
              </a:rPr>
              <a:t>Özel </a:t>
            </a:r>
            <a:r>
              <a:rPr lang="tr-TR" sz="2000" b="1" dirty="0" smtClean="0">
                <a:solidFill>
                  <a:srgbClr val="C00000"/>
                </a:solidFill>
                <a:latin typeface="Times New Roman" panose="02020603050405020304" pitchFamily="18" charset="0"/>
                <a:cs typeface="Times New Roman" panose="02020603050405020304" pitchFamily="18" charset="0"/>
              </a:rPr>
              <a:t>Yeteneklilere Yönelik </a:t>
            </a:r>
            <a:r>
              <a:rPr lang="tr-TR" sz="2000" b="1" dirty="0">
                <a:solidFill>
                  <a:srgbClr val="C00000"/>
                </a:solidFill>
                <a:latin typeface="Times New Roman" panose="02020603050405020304" pitchFamily="18" charset="0"/>
                <a:cs typeface="Times New Roman" panose="02020603050405020304" pitchFamily="18" charset="0"/>
              </a:rPr>
              <a:t>Tanılama ve </a:t>
            </a:r>
            <a:r>
              <a:rPr lang="tr-TR" sz="2000" b="1" dirty="0" smtClean="0">
                <a:solidFill>
                  <a:srgbClr val="C00000"/>
                </a:solidFill>
                <a:latin typeface="Times New Roman" panose="02020603050405020304" pitchFamily="18" charset="0"/>
                <a:cs typeface="Times New Roman" panose="02020603050405020304" pitchFamily="18" charset="0"/>
              </a:rPr>
              <a:t>Değerlendirme </a:t>
            </a:r>
            <a:r>
              <a:rPr lang="tr-TR" sz="2000" b="1" dirty="0">
                <a:solidFill>
                  <a:srgbClr val="C00000"/>
                </a:solidFill>
                <a:latin typeface="Times New Roman" panose="02020603050405020304" pitchFamily="18" charset="0"/>
                <a:cs typeface="Times New Roman" panose="02020603050405020304" pitchFamily="18" charset="0"/>
              </a:rPr>
              <a:t>Araçları Daha İleri̇ </a:t>
            </a:r>
            <a:r>
              <a:rPr lang="tr-TR" sz="2000" b="1" dirty="0" smtClean="0">
                <a:solidFill>
                  <a:srgbClr val="C00000"/>
                </a:solidFill>
                <a:latin typeface="Times New Roman" panose="02020603050405020304" pitchFamily="18" charset="0"/>
                <a:cs typeface="Times New Roman" panose="02020603050405020304" pitchFamily="18" charset="0"/>
              </a:rPr>
              <a:t>Seviyeye </a:t>
            </a:r>
            <a:r>
              <a:rPr lang="tr-TR" sz="2000" b="1" dirty="0">
                <a:solidFill>
                  <a:srgbClr val="C00000"/>
                </a:solidFill>
                <a:latin typeface="Times New Roman" panose="02020603050405020304" pitchFamily="18" charset="0"/>
                <a:cs typeface="Times New Roman" panose="02020603050405020304" pitchFamily="18" charset="0"/>
              </a:rPr>
              <a:t>Taşınacak</a:t>
            </a:r>
          </a:p>
          <a:p>
            <a:pPr algn="ctr"/>
            <a:endParaRPr lang="tr-TR" sz="2000" b="1" dirty="0" smtClean="0">
              <a:solidFill>
                <a:srgbClr val="C00000"/>
              </a:solidFill>
              <a:latin typeface="Times New Roman" panose="02020603050405020304" pitchFamily="18" charset="0"/>
              <a:cs typeface="Times New Roman" panose="02020603050405020304" pitchFamily="18" charset="0"/>
            </a:endParaRPr>
          </a:p>
          <a:p>
            <a:pPr algn="ctr"/>
            <a:endParaRPr lang="tr-TR" sz="2000" b="1" dirty="0" smtClean="0">
              <a:solidFill>
                <a:srgbClr val="C00000"/>
              </a:solidFill>
              <a:latin typeface="Times New Roman" panose="02020603050405020304" pitchFamily="18" charset="0"/>
              <a:cs typeface="Times New Roman" panose="02020603050405020304" pitchFamily="18" charset="0"/>
            </a:endParaRPr>
          </a:p>
          <a:p>
            <a:pPr algn="ctr"/>
            <a:r>
              <a:rPr lang="tr-TR" sz="2000" b="1" dirty="0">
                <a:solidFill>
                  <a:srgbClr val="C00000"/>
                </a:solidFill>
                <a:latin typeface="Times New Roman" panose="02020603050405020304" pitchFamily="18" charset="0"/>
                <a:cs typeface="Times New Roman" panose="02020603050405020304" pitchFamily="18" charset="0"/>
              </a:rPr>
              <a:t>Özel </a:t>
            </a:r>
            <a:r>
              <a:rPr lang="tr-TR" sz="2000" b="1" dirty="0" smtClean="0">
                <a:solidFill>
                  <a:srgbClr val="C00000"/>
                </a:solidFill>
                <a:latin typeface="Times New Roman" panose="02020603050405020304" pitchFamily="18" charset="0"/>
                <a:cs typeface="Times New Roman" panose="02020603050405020304" pitchFamily="18" charset="0"/>
              </a:rPr>
              <a:t>Yeteneklilere Yönelik </a:t>
            </a:r>
            <a:r>
              <a:rPr lang="tr-TR" sz="2000" b="1" dirty="0">
                <a:solidFill>
                  <a:srgbClr val="C00000"/>
                </a:solidFill>
                <a:latin typeface="Times New Roman" panose="02020603050405020304" pitchFamily="18" charset="0"/>
                <a:cs typeface="Times New Roman" panose="02020603050405020304" pitchFamily="18" charset="0"/>
              </a:rPr>
              <a:t>Öğrenme Ortamları, Ders Yapıları ve Materyalleri̇ </a:t>
            </a:r>
            <a:r>
              <a:rPr lang="tr-TR" sz="2000" b="1" dirty="0" smtClean="0">
                <a:solidFill>
                  <a:srgbClr val="C00000"/>
                </a:solidFill>
                <a:latin typeface="Times New Roman" panose="02020603050405020304" pitchFamily="18" charset="0"/>
                <a:cs typeface="Times New Roman" panose="02020603050405020304" pitchFamily="18" charset="0"/>
              </a:rPr>
              <a:t>Geliştirilecek</a:t>
            </a:r>
            <a:endParaRPr lang="tr-TR" sz="2000" b="1" dirty="0">
              <a:solidFill>
                <a:srgbClr val="C00000"/>
              </a:solidFill>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352497613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sp>
        <p:nvSpPr>
          <p:cNvPr id="2" name="Metin kutusu 1"/>
          <p:cNvSpPr txBox="1"/>
          <p:nvPr/>
        </p:nvSpPr>
        <p:spPr>
          <a:xfrm>
            <a:off x="981307" y="-69168"/>
            <a:ext cx="9690410" cy="7109639"/>
          </a:xfrm>
          <a:prstGeom prst="rect">
            <a:avLst/>
          </a:prstGeom>
          <a:noFill/>
        </p:spPr>
        <p:txBody>
          <a:bodyPr wrap="square" rtlCol="0">
            <a:spAutoFit/>
          </a:bodyPr>
          <a:lstStyle/>
          <a:p>
            <a:r>
              <a:rPr lang="tr-TR" sz="2400" b="1" dirty="0" smtClean="0">
                <a:solidFill>
                  <a:schemeClr val="bg1"/>
                </a:solidFill>
                <a:latin typeface="Times New Roman" panose="02020603050405020304" pitchFamily="18" charset="0"/>
                <a:cs typeface="Times New Roman" panose="02020603050405020304" pitchFamily="18" charset="0"/>
              </a:rPr>
              <a:t>Özel Yetenek</a:t>
            </a:r>
          </a:p>
          <a:p>
            <a:endParaRPr lang="tr-TR" sz="2000" dirty="0">
              <a:latin typeface="Times New Roman" panose="02020603050405020304" pitchFamily="18" charset="0"/>
              <a:cs typeface="Times New Roman" panose="02020603050405020304" pitchFamily="18" charset="0"/>
            </a:endParaRPr>
          </a:p>
          <a:p>
            <a:endParaRPr lang="tr-TR" sz="2000" dirty="0" smtClean="0">
              <a:latin typeface="Times New Roman" panose="02020603050405020304" pitchFamily="18" charset="0"/>
              <a:cs typeface="Times New Roman" panose="02020603050405020304" pitchFamily="18" charset="0"/>
            </a:endParaRPr>
          </a:p>
          <a:p>
            <a:r>
              <a:rPr lang="tr-TR" sz="2000" dirty="0" smtClean="0">
                <a:latin typeface="Times New Roman" panose="02020603050405020304" pitchFamily="18" charset="0"/>
                <a:cs typeface="Times New Roman" panose="02020603050405020304" pitchFamily="18" charset="0"/>
              </a:rPr>
              <a:t>Bakanlık </a:t>
            </a:r>
            <a:r>
              <a:rPr lang="tr-TR" sz="2000" dirty="0">
                <a:latin typeface="Times New Roman" panose="02020603050405020304" pitchFamily="18" charset="0"/>
                <a:cs typeface="Times New Roman" panose="02020603050405020304" pitchFamily="18" charset="0"/>
              </a:rPr>
              <a:t>içinde yapılacak çalışmaların bir program çerçevesinde başlayabilmesi amacıyla, amacı, kapsamı, işlevi ve süreci iyi belirlenmiş özel yetenekli bireylerin eğitimine dair mevzuat hazırlanacaktır</a:t>
            </a:r>
            <a:r>
              <a:rPr lang="tr-TR" sz="2000" dirty="0" smtClean="0">
                <a:latin typeface="Times New Roman" panose="02020603050405020304" pitchFamily="18" charset="0"/>
                <a:cs typeface="Times New Roman" panose="02020603050405020304" pitchFamily="18" charset="0"/>
              </a:rPr>
              <a:t>.</a:t>
            </a:r>
          </a:p>
          <a:p>
            <a:endParaRPr lang="tr-TR" sz="2000" dirty="0">
              <a:latin typeface="Times New Roman" panose="02020603050405020304" pitchFamily="18" charset="0"/>
              <a:cs typeface="Times New Roman" panose="02020603050405020304" pitchFamily="18" charset="0"/>
            </a:endParaRPr>
          </a:p>
          <a:p>
            <a:r>
              <a:rPr lang="tr-TR" sz="2000" dirty="0">
                <a:latin typeface="Times New Roman" panose="02020603050405020304" pitchFamily="18" charset="0"/>
                <a:cs typeface="Times New Roman" panose="02020603050405020304" pitchFamily="18" charset="0"/>
              </a:rPr>
              <a:t>Millî Eğitim Bakanlığı Özel Yeteneklilerin Eğitimi Bilim ve Değerlendirme Kurulu oluşturulacaktır</a:t>
            </a:r>
            <a:r>
              <a:rPr lang="tr-TR" sz="2000" dirty="0" smtClean="0">
                <a:latin typeface="Times New Roman" panose="02020603050405020304" pitchFamily="18" charset="0"/>
                <a:cs typeface="Times New Roman" panose="02020603050405020304" pitchFamily="18" charset="0"/>
              </a:rPr>
              <a:t>.</a:t>
            </a:r>
          </a:p>
          <a:p>
            <a:endParaRPr lang="tr-TR" sz="2000" dirty="0">
              <a:latin typeface="Times New Roman" panose="02020603050405020304" pitchFamily="18" charset="0"/>
              <a:cs typeface="Times New Roman" panose="02020603050405020304" pitchFamily="18" charset="0"/>
            </a:endParaRPr>
          </a:p>
          <a:p>
            <a:r>
              <a:rPr lang="tr-TR" sz="2000" dirty="0">
                <a:latin typeface="Times New Roman" panose="02020603050405020304" pitchFamily="18" charset="0"/>
                <a:cs typeface="Times New Roman" panose="02020603050405020304" pitchFamily="18" charset="0"/>
              </a:rPr>
              <a:t>Özel yeteneklilerin eğitimi için lisansüstü düzeyde öğretmen eğitimi planlanacaktır</a:t>
            </a:r>
            <a:r>
              <a:rPr lang="tr-TR" sz="2000" dirty="0" smtClean="0">
                <a:latin typeface="Times New Roman" panose="02020603050405020304" pitchFamily="18" charset="0"/>
                <a:cs typeface="Times New Roman" panose="02020603050405020304" pitchFamily="18" charset="0"/>
              </a:rPr>
              <a:t>.</a:t>
            </a:r>
          </a:p>
          <a:p>
            <a:endParaRPr lang="tr-TR" sz="2000" dirty="0">
              <a:latin typeface="Times New Roman" panose="02020603050405020304" pitchFamily="18" charset="0"/>
              <a:cs typeface="Times New Roman" panose="02020603050405020304" pitchFamily="18" charset="0"/>
            </a:endParaRPr>
          </a:p>
          <a:p>
            <a:r>
              <a:rPr lang="tr-TR" sz="2000" dirty="0">
                <a:latin typeface="Times New Roman" panose="02020603050405020304" pitchFamily="18" charset="0"/>
                <a:cs typeface="Times New Roman" panose="02020603050405020304" pitchFamily="18" charset="0"/>
              </a:rPr>
              <a:t>Tarama, klinik tanı ve eğitsel tanı amaçlı standart ölçme araçları oluşturulacak ve çeşitliliği artırılacaktır.</a:t>
            </a:r>
          </a:p>
          <a:p>
            <a:r>
              <a:rPr lang="tr-TR" sz="2000" dirty="0">
                <a:latin typeface="Times New Roman" panose="02020603050405020304" pitchFamily="18" charset="0"/>
                <a:cs typeface="Times New Roman" panose="02020603050405020304" pitchFamily="18" charset="0"/>
              </a:rPr>
              <a:t>Özgün zekâ ve yetenek testleri geliştirilecek ve yurt dışında geliştirilmiş ölçeklerin kültürel uyum çalışmaları yapılacaktır</a:t>
            </a:r>
            <a:r>
              <a:rPr lang="tr-TR" sz="2000" dirty="0" smtClean="0">
                <a:latin typeface="Times New Roman" panose="02020603050405020304" pitchFamily="18" charset="0"/>
                <a:cs typeface="Times New Roman" panose="02020603050405020304" pitchFamily="18" charset="0"/>
              </a:rPr>
              <a:t>.</a:t>
            </a:r>
          </a:p>
          <a:p>
            <a:endParaRPr lang="tr-TR" sz="2000" dirty="0">
              <a:latin typeface="Times New Roman" panose="02020603050405020304" pitchFamily="18" charset="0"/>
              <a:cs typeface="Times New Roman" panose="02020603050405020304" pitchFamily="18" charset="0"/>
            </a:endParaRPr>
          </a:p>
          <a:p>
            <a:r>
              <a:rPr lang="tr-TR" sz="2000" dirty="0">
                <a:latin typeface="Times New Roman" panose="02020603050405020304" pitchFamily="18" charset="0"/>
                <a:cs typeface="Times New Roman" panose="02020603050405020304" pitchFamily="18" charset="0"/>
              </a:rPr>
              <a:t>Tanılama hizmetlerinin yaygınlaştırılması sağlanacaktır</a:t>
            </a:r>
            <a:r>
              <a:rPr lang="tr-TR" sz="2000" dirty="0" smtClean="0">
                <a:latin typeface="Times New Roman" panose="02020603050405020304" pitchFamily="18" charset="0"/>
                <a:cs typeface="Times New Roman" panose="02020603050405020304" pitchFamily="18" charset="0"/>
              </a:rPr>
              <a:t>.</a:t>
            </a:r>
          </a:p>
          <a:p>
            <a:endParaRPr lang="tr-TR" sz="2000" dirty="0">
              <a:latin typeface="Times New Roman" panose="02020603050405020304" pitchFamily="18" charset="0"/>
              <a:cs typeface="Times New Roman" panose="02020603050405020304" pitchFamily="18" charset="0"/>
            </a:endParaRPr>
          </a:p>
          <a:p>
            <a:r>
              <a:rPr lang="tr-TR" sz="2000" dirty="0">
                <a:latin typeface="Times New Roman" panose="02020603050405020304" pitchFamily="18" charset="0"/>
                <a:cs typeface="Times New Roman" panose="02020603050405020304" pitchFamily="18" charset="0"/>
              </a:rPr>
              <a:t>Millî Eğitim Bakanlığı ve üniversiteler arasındaki iş birlikleri kapsamında Zekâ ve Yetenek Tanılama (Değerleme) İzleme Merkezleri ve Noktaları oluşturulacaktır.</a:t>
            </a:r>
          </a:p>
          <a:p>
            <a:endParaRPr lang="tr-TR" dirty="0"/>
          </a:p>
          <a:p>
            <a:endParaRPr lang="tr-TR" dirty="0"/>
          </a:p>
        </p:txBody>
      </p:sp>
    </p:spTree>
    <p:extLst>
      <p:ext uri="{BB962C8B-B14F-4D97-AF65-F5344CB8AC3E}">
        <p14:creationId xmlns:p14="http://schemas.microsoft.com/office/powerpoint/2010/main" val="24174344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984" y="723485"/>
            <a:ext cx="5601997" cy="5580000"/>
          </a:xfrm>
          <a:prstGeom prst="rect">
            <a:avLst/>
          </a:prstGeom>
        </p:spPr>
      </p:pic>
      <p:sp>
        <p:nvSpPr>
          <p:cNvPr id="3" name="Metin kutusu 2"/>
          <p:cNvSpPr txBox="1"/>
          <p:nvPr/>
        </p:nvSpPr>
        <p:spPr>
          <a:xfrm>
            <a:off x="6802244" y="723485"/>
            <a:ext cx="4716966" cy="4308872"/>
          </a:xfrm>
          <a:prstGeom prst="rect">
            <a:avLst/>
          </a:prstGeom>
          <a:noFill/>
        </p:spPr>
        <p:txBody>
          <a:bodyPr wrap="square" rtlCol="0">
            <a:spAutoFit/>
          </a:bodyPr>
          <a:lstStyle/>
          <a:p>
            <a:pPr algn="ctr"/>
            <a:endParaRPr lang="tr-TR" b="1" dirty="0" smtClean="0">
              <a:solidFill>
                <a:srgbClr val="C00000"/>
              </a:solidFill>
              <a:latin typeface="Times New Roman" panose="02020603050405020304" pitchFamily="18" charset="0"/>
              <a:cs typeface="Times New Roman" panose="02020603050405020304" pitchFamily="18" charset="0"/>
            </a:endParaRPr>
          </a:p>
          <a:p>
            <a:pPr algn="ctr"/>
            <a:r>
              <a:rPr lang="tr-TR" sz="2000" b="1" dirty="0" smtClean="0">
                <a:solidFill>
                  <a:srgbClr val="C00000"/>
                </a:solidFill>
                <a:latin typeface="Times New Roman" panose="02020603050405020304" pitchFamily="18" charset="0"/>
                <a:cs typeface="Times New Roman" panose="02020603050405020304" pitchFamily="18" charset="0"/>
              </a:rPr>
              <a:t>Erken </a:t>
            </a:r>
            <a:r>
              <a:rPr lang="tr-TR" sz="2000" b="1" dirty="0">
                <a:solidFill>
                  <a:srgbClr val="C00000"/>
                </a:solidFill>
                <a:latin typeface="Times New Roman" panose="02020603050405020304" pitchFamily="18" charset="0"/>
                <a:cs typeface="Times New Roman" panose="02020603050405020304" pitchFamily="18" charset="0"/>
              </a:rPr>
              <a:t>Çocukluk </a:t>
            </a:r>
            <a:r>
              <a:rPr lang="tr-TR" sz="2000" b="1" dirty="0" smtClean="0">
                <a:solidFill>
                  <a:srgbClr val="C00000"/>
                </a:solidFill>
                <a:latin typeface="Times New Roman" panose="02020603050405020304" pitchFamily="18" charset="0"/>
                <a:cs typeface="Times New Roman" panose="02020603050405020304" pitchFamily="18" charset="0"/>
              </a:rPr>
              <a:t>Eğitim Hizmeti̇ </a:t>
            </a:r>
            <a:r>
              <a:rPr lang="tr-TR" sz="2000" b="1" dirty="0">
                <a:solidFill>
                  <a:srgbClr val="C00000"/>
                </a:solidFill>
                <a:latin typeface="Times New Roman" panose="02020603050405020304" pitchFamily="18" charset="0"/>
                <a:cs typeface="Times New Roman" panose="02020603050405020304" pitchFamily="18" charset="0"/>
              </a:rPr>
              <a:t>Yaygınlaştırılacak</a:t>
            </a:r>
          </a:p>
          <a:p>
            <a:pPr algn="ctr"/>
            <a:endParaRPr lang="tr-TR" sz="2000" b="1" dirty="0" smtClean="0">
              <a:solidFill>
                <a:srgbClr val="C00000"/>
              </a:solidFill>
              <a:latin typeface="Times New Roman" panose="02020603050405020304" pitchFamily="18" charset="0"/>
              <a:cs typeface="Times New Roman" panose="02020603050405020304" pitchFamily="18" charset="0"/>
            </a:endParaRPr>
          </a:p>
          <a:p>
            <a:pPr algn="ctr"/>
            <a:endParaRPr lang="tr-TR" sz="2000" b="1" dirty="0" smtClean="0">
              <a:solidFill>
                <a:srgbClr val="C00000"/>
              </a:solidFill>
              <a:latin typeface="Times New Roman" panose="02020603050405020304" pitchFamily="18" charset="0"/>
              <a:cs typeface="Times New Roman" panose="02020603050405020304" pitchFamily="18" charset="0"/>
            </a:endParaRPr>
          </a:p>
          <a:p>
            <a:pPr algn="ctr"/>
            <a:r>
              <a:rPr lang="tr-TR" sz="2000" b="1" dirty="0">
                <a:solidFill>
                  <a:srgbClr val="C00000"/>
                </a:solidFill>
                <a:latin typeface="Times New Roman" panose="02020603050405020304" pitchFamily="18" charset="0"/>
                <a:cs typeface="Times New Roman" panose="02020603050405020304" pitchFamily="18" charset="0"/>
              </a:rPr>
              <a:t>Erken Çocukluk </a:t>
            </a:r>
            <a:r>
              <a:rPr lang="tr-TR" sz="2000" b="1" dirty="0" smtClean="0">
                <a:solidFill>
                  <a:srgbClr val="C00000"/>
                </a:solidFill>
                <a:latin typeface="Times New Roman" panose="02020603050405020304" pitchFamily="18" charset="0"/>
                <a:cs typeface="Times New Roman" panose="02020603050405020304" pitchFamily="18" charset="0"/>
              </a:rPr>
              <a:t>Eğitim Hizmetlerine Yönelik Bütünleşik </a:t>
            </a:r>
            <a:r>
              <a:rPr lang="tr-TR" sz="2000" b="1" dirty="0">
                <a:solidFill>
                  <a:srgbClr val="C00000"/>
                </a:solidFill>
                <a:latin typeface="Times New Roman" panose="02020603050405020304" pitchFamily="18" charset="0"/>
                <a:cs typeface="Times New Roman" panose="02020603050405020304" pitchFamily="18" charset="0"/>
              </a:rPr>
              <a:t>Bir </a:t>
            </a:r>
            <a:r>
              <a:rPr lang="tr-TR" sz="2000" b="1" dirty="0" smtClean="0">
                <a:solidFill>
                  <a:srgbClr val="C00000"/>
                </a:solidFill>
                <a:latin typeface="Times New Roman" panose="02020603050405020304" pitchFamily="18" charset="0"/>
                <a:cs typeface="Times New Roman" panose="02020603050405020304" pitchFamily="18" charset="0"/>
              </a:rPr>
              <a:t>Sistem </a:t>
            </a:r>
            <a:r>
              <a:rPr lang="tr-TR" sz="2000" b="1" dirty="0">
                <a:solidFill>
                  <a:srgbClr val="C00000"/>
                </a:solidFill>
                <a:latin typeface="Times New Roman" panose="02020603050405020304" pitchFamily="18" charset="0"/>
                <a:cs typeface="Times New Roman" panose="02020603050405020304" pitchFamily="18" charset="0"/>
              </a:rPr>
              <a:t>Oluşturulacak</a:t>
            </a:r>
          </a:p>
          <a:p>
            <a:pPr algn="ctr"/>
            <a:endParaRPr lang="tr-TR" sz="2000" b="1" dirty="0" smtClean="0">
              <a:solidFill>
                <a:srgbClr val="C00000"/>
              </a:solidFill>
              <a:latin typeface="Times New Roman" panose="02020603050405020304" pitchFamily="18" charset="0"/>
              <a:cs typeface="Times New Roman" panose="02020603050405020304" pitchFamily="18" charset="0"/>
            </a:endParaRPr>
          </a:p>
          <a:p>
            <a:pPr algn="ctr"/>
            <a:endParaRPr lang="tr-TR" sz="2000" b="1" dirty="0" smtClean="0">
              <a:solidFill>
                <a:srgbClr val="C00000"/>
              </a:solidFill>
              <a:latin typeface="Times New Roman" panose="02020603050405020304" pitchFamily="18" charset="0"/>
              <a:cs typeface="Times New Roman" panose="02020603050405020304" pitchFamily="18" charset="0"/>
            </a:endParaRPr>
          </a:p>
          <a:p>
            <a:pPr algn="ctr"/>
            <a:r>
              <a:rPr lang="tr-TR" sz="2000" b="1" dirty="0">
                <a:solidFill>
                  <a:srgbClr val="C00000"/>
                </a:solidFill>
                <a:latin typeface="Times New Roman" panose="02020603050405020304" pitchFamily="18" charset="0"/>
                <a:cs typeface="Times New Roman" panose="02020603050405020304" pitchFamily="18" charset="0"/>
              </a:rPr>
              <a:t>Şartları </a:t>
            </a:r>
            <a:r>
              <a:rPr lang="tr-TR" sz="2000" b="1" dirty="0" smtClean="0">
                <a:solidFill>
                  <a:srgbClr val="C00000"/>
                </a:solidFill>
                <a:latin typeface="Times New Roman" panose="02020603050405020304" pitchFamily="18" charset="0"/>
                <a:cs typeface="Times New Roman" panose="02020603050405020304" pitchFamily="18" charset="0"/>
              </a:rPr>
              <a:t>Elverişsiz </a:t>
            </a:r>
            <a:r>
              <a:rPr lang="tr-TR" sz="2000" b="1" dirty="0">
                <a:solidFill>
                  <a:srgbClr val="C00000"/>
                </a:solidFill>
                <a:latin typeface="Times New Roman" panose="02020603050405020304" pitchFamily="18" charset="0"/>
                <a:cs typeface="Times New Roman" panose="02020603050405020304" pitchFamily="18" charset="0"/>
              </a:rPr>
              <a:t>Gruplarda </a:t>
            </a:r>
            <a:r>
              <a:rPr lang="tr-TR" sz="2000" b="1" dirty="0" smtClean="0">
                <a:solidFill>
                  <a:srgbClr val="C00000"/>
                </a:solidFill>
                <a:latin typeface="Times New Roman" panose="02020603050405020304" pitchFamily="18" charset="0"/>
                <a:cs typeface="Times New Roman" panose="02020603050405020304" pitchFamily="18" charset="0"/>
              </a:rPr>
              <a:t>Eğitimin Niteliği̇ </a:t>
            </a:r>
            <a:r>
              <a:rPr lang="tr-TR" sz="2000" b="1" dirty="0">
                <a:solidFill>
                  <a:srgbClr val="C00000"/>
                </a:solidFill>
                <a:latin typeface="Times New Roman" panose="02020603050405020304" pitchFamily="18" charset="0"/>
                <a:cs typeface="Times New Roman" panose="02020603050405020304" pitchFamily="18" charset="0"/>
              </a:rPr>
              <a:t>Artırılacak</a:t>
            </a:r>
          </a:p>
          <a:p>
            <a:endParaRPr lang="tr-TR" dirty="0" smtClean="0"/>
          </a:p>
          <a:p>
            <a:endParaRPr lang="tr-TR" dirty="0"/>
          </a:p>
        </p:txBody>
      </p:sp>
    </p:spTree>
    <p:extLst>
      <p:ext uri="{BB962C8B-B14F-4D97-AF65-F5344CB8AC3E}">
        <p14:creationId xmlns:p14="http://schemas.microsoft.com/office/powerpoint/2010/main" val="190035075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1" name="Straight Connector 10"/>
          <p:cNvCxnSpPr/>
          <p:nvPr/>
        </p:nvCxnSpPr>
        <p:spPr>
          <a:xfrm>
            <a:off x="2964381" y="1960030"/>
            <a:ext cx="0" cy="400050"/>
          </a:xfrm>
          <a:prstGeom prst="line">
            <a:avLst/>
          </a:prstGeom>
          <a:ln>
            <a:solidFill>
              <a:schemeClr val="bg1">
                <a:lumMod val="75000"/>
              </a:schemeClr>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6096000" y="3619637"/>
            <a:ext cx="0" cy="140217"/>
          </a:xfrm>
          <a:prstGeom prst="line">
            <a:avLst/>
          </a:prstGeom>
          <a:ln>
            <a:solidFill>
              <a:schemeClr val="bg1">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964381" y="3759854"/>
            <a:ext cx="0" cy="285141"/>
          </a:xfrm>
          <a:prstGeom prst="line">
            <a:avLst/>
          </a:prstGeom>
          <a:ln>
            <a:solidFill>
              <a:schemeClr val="bg1">
                <a:lumMod val="75000"/>
              </a:schemeClr>
            </a:solidFill>
            <a:prstDash val="dash"/>
            <a:tailEnd type="stealth"/>
          </a:ln>
        </p:spPr>
        <p:style>
          <a:lnRef idx="1">
            <a:schemeClr val="accent1"/>
          </a:lnRef>
          <a:fillRef idx="0">
            <a:schemeClr val="accent1"/>
          </a:fillRef>
          <a:effectRef idx="0">
            <a:schemeClr val="accent1"/>
          </a:effectRef>
          <a:fontRef idx="minor">
            <a:schemeClr val="tx1"/>
          </a:fontRef>
        </p:style>
      </p:cxnSp>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854" y="723182"/>
            <a:ext cx="5572950" cy="5580303"/>
          </a:xfrm>
          <a:prstGeom prst="rect">
            <a:avLst/>
          </a:prstGeom>
        </p:spPr>
      </p:pic>
      <p:sp>
        <p:nvSpPr>
          <p:cNvPr id="3" name="Metin kutusu 2"/>
          <p:cNvSpPr txBox="1"/>
          <p:nvPr/>
        </p:nvSpPr>
        <p:spPr>
          <a:xfrm>
            <a:off x="6813396" y="723182"/>
            <a:ext cx="5040351" cy="3754874"/>
          </a:xfrm>
          <a:prstGeom prst="rect">
            <a:avLst/>
          </a:prstGeom>
          <a:noFill/>
        </p:spPr>
        <p:txBody>
          <a:bodyPr wrap="square" rtlCol="0">
            <a:spAutoFit/>
          </a:bodyPr>
          <a:lstStyle/>
          <a:p>
            <a:pPr algn="just"/>
            <a:r>
              <a:rPr lang="tr-TR" sz="2000" b="1" dirty="0">
                <a:solidFill>
                  <a:srgbClr val="C00000"/>
                </a:solidFill>
                <a:latin typeface="Times New Roman" panose="02020603050405020304" pitchFamily="18" charset="0"/>
                <a:cs typeface="Times New Roman" panose="02020603050405020304" pitchFamily="18" charset="0"/>
              </a:rPr>
              <a:t>Eğitim kurumunun temel çıkış noktası bireyin kendini bilmesini ve tanımasını sağlamaktır. </a:t>
            </a:r>
            <a:endParaRPr lang="tr-TR" sz="2000" b="1" dirty="0" smtClean="0">
              <a:solidFill>
                <a:srgbClr val="C00000"/>
              </a:solidFill>
              <a:latin typeface="Times New Roman" panose="02020603050405020304" pitchFamily="18" charset="0"/>
              <a:cs typeface="Times New Roman" panose="02020603050405020304" pitchFamily="18" charset="0"/>
            </a:endParaRPr>
          </a:p>
          <a:p>
            <a:pPr algn="just"/>
            <a:endParaRPr lang="tr-TR"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tr-TR" sz="2000" dirty="0" smtClean="0">
                <a:latin typeface="Times New Roman" panose="02020603050405020304" pitchFamily="18" charset="0"/>
                <a:cs typeface="Times New Roman" panose="02020603050405020304" pitchFamily="18" charset="0"/>
              </a:rPr>
              <a:t>Çocuk</a:t>
            </a:r>
            <a:r>
              <a:rPr lang="tr-TR" sz="2000" dirty="0">
                <a:latin typeface="Times New Roman" panose="02020603050405020304" pitchFamily="18" charset="0"/>
                <a:cs typeface="Times New Roman" panose="02020603050405020304" pitchFamily="18" charset="0"/>
              </a:rPr>
              <a:t>, ebeveyn ve öğretmen kendileri ve çevrelerindekileri tanıdığında birlikte gelişme imkânı doğacaktır</a:t>
            </a:r>
            <a:r>
              <a:rPr lang="tr-TR" sz="2000" dirty="0" smtClean="0">
                <a:latin typeface="Times New Roman" panose="02020603050405020304" pitchFamily="18" charset="0"/>
                <a:cs typeface="Times New Roman" panose="02020603050405020304" pitchFamily="18" charset="0"/>
              </a:rPr>
              <a:t>.</a:t>
            </a:r>
          </a:p>
          <a:p>
            <a:pPr algn="just"/>
            <a:endParaRPr lang="tr-TR" sz="2000" dirty="0">
              <a:latin typeface="Times New Roman" panose="02020603050405020304" pitchFamily="18" charset="0"/>
              <a:cs typeface="Times New Roman" panose="02020603050405020304" pitchFamily="18" charset="0"/>
            </a:endParaRPr>
          </a:p>
          <a:p>
            <a:pPr algn="just"/>
            <a:r>
              <a:rPr lang="tr-TR" sz="2000" dirty="0" smtClean="0">
                <a:latin typeface="Times New Roman" panose="02020603050405020304" pitchFamily="18" charset="0"/>
                <a:cs typeface="Times New Roman" panose="02020603050405020304" pitchFamily="18" charset="0"/>
              </a:rPr>
              <a:t>İradesi </a:t>
            </a:r>
            <a:r>
              <a:rPr lang="tr-TR" sz="2000" dirty="0">
                <a:latin typeface="Times New Roman" panose="02020603050405020304" pitchFamily="18" charset="0"/>
                <a:cs typeface="Times New Roman" panose="02020603050405020304" pitchFamily="18" charset="0"/>
              </a:rPr>
              <a:t>gelişmiş, doğal merakını koruyan ve öğrenmenin kendisini bir ödül olarak gören öğrenenler, 2023 Eğitim </a:t>
            </a:r>
            <a:r>
              <a:rPr lang="tr-TR" sz="2000" dirty="0" smtClean="0">
                <a:latin typeface="Times New Roman" panose="02020603050405020304" pitchFamily="18" charset="0"/>
                <a:cs typeface="Times New Roman" panose="02020603050405020304" pitchFamily="18" charset="0"/>
              </a:rPr>
              <a:t>Vizyonunun </a:t>
            </a:r>
            <a:r>
              <a:rPr lang="tr-TR" sz="2000" dirty="0">
                <a:latin typeface="Times New Roman" panose="02020603050405020304" pitchFamily="18" charset="0"/>
                <a:cs typeface="Times New Roman" panose="02020603050405020304" pitchFamily="18" charset="0"/>
              </a:rPr>
              <a:t>temel hedefleri arasındadır. </a:t>
            </a:r>
          </a:p>
        </p:txBody>
      </p:sp>
    </p:spTree>
    <p:extLst>
      <p:ext uri="{BB962C8B-B14F-4D97-AF65-F5344CB8AC3E}">
        <p14:creationId xmlns:p14="http://schemas.microsoft.com/office/powerpoint/2010/main" val="375694982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1"/>
                                        </p:tgtEl>
                                        <p:attrNameLst>
                                          <p:attrName>style.visibility</p:attrName>
                                        </p:attrNameLst>
                                      </p:cBhvr>
                                      <p:to>
                                        <p:strVal val="visible"/>
                                      </p:to>
                                    </p:set>
                                    <p:animEffect transition="in" filter="wipe(up)">
                                      <p:cBhvr>
                                        <p:cTn id="11" dur="500"/>
                                        <p:tgtEl>
                                          <p:spTgt spid="111"/>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18"/>
                                        </p:tgtEl>
                                        <p:attrNameLst>
                                          <p:attrName>style.visibility</p:attrName>
                                        </p:attrNameLst>
                                      </p:cBhvr>
                                      <p:to>
                                        <p:strVal val="visible"/>
                                      </p:to>
                                    </p:set>
                                    <p:animEffect transition="in" filter="wipe(up)">
                                      <p:cBhvr>
                                        <p:cTn id="1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sp>
        <p:nvSpPr>
          <p:cNvPr id="2" name="Metin kutusu 1"/>
          <p:cNvSpPr txBox="1"/>
          <p:nvPr/>
        </p:nvSpPr>
        <p:spPr>
          <a:xfrm>
            <a:off x="959005" y="0"/>
            <a:ext cx="9891132" cy="5909310"/>
          </a:xfrm>
          <a:prstGeom prst="rect">
            <a:avLst/>
          </a:prstGeom>
          <a:noFill/>
        </p:spPr>
        <p:txBody>
          <a:bodyPr wrap="square" rtlCol="0">
            <a:spAutoFit/>
          </a:bodyPr>
          <a:lstStyle/>
          <a:p>
            <a:r>
              <a:rPr lang="tr-TR" sz="2200" b="1" dirty="0" smtClean="0">
                <a:solidFill>
                  <a:schemeClr val="bg1"/>
                </a:solidFill>
                <a:latin typeface="Times New Roman" panose="02020603050405020304" pitchFamily="18" charset="0"/>
                <a:cs typeface="Times New Roman" panose="02020603050405020304" pitchFamily="18" charset="0"/>
              </a:rPr>
              <a:t>Erken Çocukluk</a:t>
            </a:r>
          </a:p>
          <a:p>
            <a:endParaRPr lang="tr-TR" dirty="0"/>
          </a:p>
          <a:p>
            <a:endParaRPr lang="tr-TR" dirty="0" smtClean="0"/>
          </a:p>
          <a:p>
            <a:pPr marL="342900" indent="-34290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5 yaş, zorunlu eğitim kapsamına alınacaktır</a:t>
            </a:r>
            <a:r>
              <a:rPr lang="tr-TR" sz="2000" dirty="0" smtClean="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Kırsal ve düşük yoğunluklu yerleşim bölgelerindeki çocuklar için esnek zamanlı ve alternatif erken çocukluk eğitimi modelleri uygulanacaktır</a:t>
            </a:r>
            <a:r>
              <a:rPr lang="tr-TR" sz="2000" dirty="0" smtClean="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Şartları elverişsiz yerleşim birimlerindeki çocukların beslenme ihtiyaçları karşılanacaktır</a:t>
            </a:r>
            <a:r>
              <a:rPr lang="tr-TR" sz="2000" dirty="0" smtClean="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Şartları elverişsiz hanelerdeki çocukların erken çocukluk eğitiminde araç-gereç ihtiyacı karşılanacaktır</a:t>
            </a:r>
            <a:r>
              <a:rPr lang="tr-TR" sz="2000" dirty="0" smtClean="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Erken çocukluk eğitiminde yoksul hane halkına çocuk gelişimini destekleyici temel materyaller sağlanacaktır</a:t>
            </a:r>
            <a:r>
              <a:rPr lang="tr-TR" sz="2000" dirty="0" smtClean="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Toplum temelli erken çocukluk hizmetlerinin yayılımı bağlamında merkezler, atölyeler ve gezici otobüs sınıflar devreye sokulacaktır.</a:t>
            </a:r>
          </a:p>
          <a:p>
            <a:endParaRPr lang="tr-TR" dirty="0"/>
          </a:p>
        </p:txBody>
      </p:sp>
    </p:spTree>
    <p:extLst>
      <p:ext uri="{BB962C8B-B14F-4D97-AF65-F5344CB8AC3E}">
        <p14:creationId xmlns:p14="http://schemas.microsoft.com/office/powerpoint/2010/main" val="286689227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6151" y="613316"/>
            <a:ext cx="5572697" cy="5580000"/>
          </a:xfrm>
          <a:prstGeom prst="rect">
            <a:avLst/>
          </a:prstGeom>
        </p:spPr>
      </p:pic>
      <p:sp>
        <p:nvSpPr>
          <p:cNvPr id="3" name="Metin kutusu 2"/>
          <p:cNvSpPr txBox="1"/>
          <p:nvPr/>
        </p:nvSpPr>
        <p:spPr>
          <a:xfrm>
            <a:off x="892098" y="669073"/>
            <a:ext cx="4739268" cy="3970318"/>
          </a:xfrm>
          <a:prstGeom prst="rect">
            <a:avLst/>
          </a:prstGeom>
          <a:noFill/>
        </p:spPr>
        <p:txBody>
          <a:bodyPr wrap="square" rtlCol="0">
            <a:spAutoFit/>
          </a:bodyPr>
          <a:lstStyle/>
          <a:p>
            <a:pPr algn="ctr"/>
            <a:endParaRPr lang="tr-TR" sz="2400" b="1" dirty="0" smtClean="0">
              <a:solidFill>
                <a:srgbClr val="C00000"/>
              </a:solidFill>
              <a:latin typeface="Times New Roman" panose="02020603050405020304" pitchFamily="18" charset="0"/>
              <a:cs typeface="Times New Roman" panose="02020603050405020304" pitchFamily="18" charset="0"/>
            </a:endParaRPr>
          </a:p>
          <a:p>
            <a:pPr algn="ctr"/>
            <a:r>
              <a:rPr lang="tr-TR" sz="2400" b="1" dirty="0" smtClean="0">
                <a:solidFill>
                  <a:srgbClr val="C00000"/>
                </a:solidFill>
                <a:latin typeface="Times New Roman" panose="02020603050405020304" pitchFamily="18" charset="0"/>
                <a:cs typeface="Times New Roman" panose="02020603050405020304" pitchFamily="18" charset="0"/>
              </a:rPr>
              <a:t>Fen </a:t>
            </a:r>
            <a:r>
              <a:rPr lang="tr-TR" sz="2400" b="1" dirty="0">
                <a:solidFill>
                  <a:srgbClr val="C00000"/>
                </a:solidFill>
                <a:latin typeface="Times New Roman" panose="02020603050405020304" pitchFamily="18" charset="0"/>
                <a:cs typeface="Times New Roman" panose="02020603050405020304" pitchFamily="18" charset="0"/>
              </a:rPr>
              <a:t>ve Sosyal </a:t>
            </a:r>
            <a:r>
              <a:rPr lang="tr-TR" sz="2400" b="1" dirty="0" smtClean="0">
                <a:solidFill>
                  <a:srgbClr val="C00000"/>
                </a:solidFill>
                <a:latin typeface="Times New Roman" panose="02020603050405020304" pitchFamily="18" charset="0"/>
                <a:cs typeface="Times New Roman" panose="02020603050405020304" pitchFamily="18" charset="0"/>
              </a:rPr>
              <a:t>Bilimler Liselerindeki̇ Öğretimin Niteliği̇ İyileştirilecek</a:t>
            </a:r>
            <a:endParaRPr lang="tr-TR" sz="2400" b="1" dirty="0">
              <a:solidFill>
                <a:srgbClr val="C00000"/>
              </a:solidFill>
              <a:latin typeface="Times New Roman" panose="02020603050405020304" pitchFamily="18" charset="0"/>
              <a:cs typeface="Times New Roman" panose="02020603050405020304" pitchFamily="18" charset="0"/>
            </a:endParaRPr>
          </a:p>
          <a:p>
            <a:pPr algn="ctr"/>
            <a:endParaRPr lang="tr-TR" sz="2400" b="1" dirty="0" smtClean="0">
              <a:solidFill>
                <a:srgbClr val="C00000"/>
              </a:solidFill>
              <a:latin typeface="Times New Roman" panose="02020603050405020304" pitchFamily="18" charset="0"/>
              <a:cs typeface="Times New Roman" panose="02020603050405020304" pitchFamily="18" charset="0"/>
            </a:endParaRPr>
          </a:p>
          <a:p>
            <a:pPr algn="ctr"/>
            <a:endParaRPr lang="tr-TR" sz="2400" b="1" dirty="0">
              <a:solidFill>
                <a:srgbClr val="C00000"/>
              </a:solidFill>
              <a:latin typeface="Times New Roman" panose="02020603050405020304" pitchFamily="18" charset="0"/>
              <a:cs typeface="Times New Roman" panose="02020603050405020304" pitchFamily="18" charset="0"/>
            </a:endParaRPr>
          </a:p>
          <a:p>
            <a:pPr algn="ctr"/>
            <a:r>
              <a:rPr lang="tr-TR" sz="2400" b="1" dirty="0">
                <a:solidFill>
                  <a:srgbClr val="C00000"/>
                </a:solidFill>
                <a:latin typeface="Times New Roman" panose="02020603050405020304" pitchFamily="18" charset="0"/>
                <a:cs typeface="Times New Roman" panose="02020603050405020304" pitchFamily="18" charset="0"/>
              </a:rPr>
              <a:t>Fen ve Sosyal </a:t>
            </a:r>
            <a:r>
              <a:rPr lang="tr-TR" sz="2400" b="1" dirty="0" smtClean="0">
                <a:solidFill>
                  <a:srgbClr val="C00000"/>
                </a:solidFill>
                <a:latin typeface="Times New Roman" panose="02020603050405020304" pitchFamily="18" charset="0"/>
                <a:cs typeface="Times New Roman" panose="02020603050405020304" pitchFamily="18" charset="0"/>
              </a:rPr>
              <a:t>Bilimler Liselerinin Yükseköğretim </a:t>
            </a:r>
            <a:r>
              <a:rPr lang="tr-TR" sz="2400" b="1" dirty="0">
                <a:solidFill>
                  <a:srgbClr val="C00000"/>
                </a:solidFill>
                <a:latin typeface="Times New Roman" panose="02020603050405020304" pitchFamily="18" charset="0"/>
                <a:cs typeface="Times New Roman" panose="02020603050405020304" pitchFamily="18" charset="0"/>
              </a:rPr>
              <a:t>Kurumlarıyla İş </a:t>
            </a:r>
            <a:r>
              <a:rPr lang="tr-TR" sz="2400" b="1" dirty="0" smtClean="0">
                <a:solidFill>
                  <a:srgbClr val="C00000"/>
                </a:solidFill>
                <a:latin typeface="Times New Roman" panose="02020603050405020304" pitchFamily="18" charset="0"/>
                <a:cs typeface="Times New Roman" panose="02020603050405020304" pitchFamily="18" charset="0"/>
              </a:rPr>
              <a:t>Birlikleri̇ </a:t>
            </a:r>
            <a:r>
              <a:rPr lang="tr-TR" sz="2400" b="1" dirty="0">
                <a:solidFill>
                  <a:srgbClr val="C00000"/>
                </a:solidFill>
                <a:latin typeface="Times New Roman" panose="02020603050405020304" pitchFamily="18" charset="0"/>
                <a:cs typeface="Times New Roman" panose="02020603050405020304" pitchFamily="18" charset="0"/>
              </a:rPr>
              <a:t>Artırılacak</a:t>
            </a:r>
          </a:p>
          <a:p>
            <a:endParaRPr lang="tr-TR" dirty="0" smtClean="0"/>
          </a:p>
          <a:p>
            <a:endParaRPr lang="tr-TR" dirty="0"/>
          </a:p>
        </p:txBody>
      </p:sp>
    </p:spTree>
    <p:extLst>
      <p:ext uri="{BB962C8B-B14F-4D97-AF65-F5344CB8AC3E}">
        <p14:creationId xmlns:p14="http://schemas.microsoft.com/office/powerpoint/2010/main" val="419178300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sp>
        <p:nvSpPr>
          <p:cNvPr id="2" name="Metin kutusu 1"/>
          <p:cNvSpPr txBox="1"/>
          <p:nvPr/>
        </p:nvSpPr>
        <p:spPr>
          <a:xfrm>
            <a:off x="1092820" y="0"/>
            <a:ext cx="10147609" cy="6278642"/>
          </a:xfrm>
          <a:prstGeom prst="rect">
            <a:avLst/>
          </a:prstGeom>
          <a:noFill/>
        </p:spPr>
        <p:txBody>
          <a:bodyPr wrap="square" rtlCol="0">
            <a:spAutoFit/>
          </a:bodyPr>
          <a:lstStyle/>
          <a:p>
            <a:r>
              <a:rPr lang="tr-TR" sz="2400" b="1" dirty="0" smtClean="0">
                <a:solidFill>
                  <a:schemeClr val="bg1"/>
                </a:solidFill>
                <a:latin typeface="Times New Roman" panose="02020603050405020304" pitchFamily="18" charset="0"/>
                <a:cs typeface="Times New Roman" panose="02020603050405020304" pitchFamily="18" charset="0"/>
              </a:rPr>
              <a:t>Fen ve Sosyal Bilimler Liseleri</a:t>
            </a:r>
          </a:p>
          <a:p>
            <a:endParaRPr lang="tr-TR" sz="2000" dirty="0" smtClean="0">
              <a:latin typeface="Times New Roman" panose="02020603050405020304" pitchFamily="18" charset="0"/>
              <a:cs typeface="Times New Roman" panose="02020603050405020304" pitchFamily="18" charset="0"/>
            </a:endParaRPr>
          </a:p>
          <a:p>
            <a:endParaRPr lang="tr-TR"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Fen </a:t>
            </a:r>
            <a:r>
              <a:rPr lang="tr-TR" sz="2000" dirty="0">
                <a:latin typeface="Times New Roman" panose="02020603050405020304" pitchFamily="18" charset="0"/>
                <a:cs typeface="Times New Roman" panose="02020603050405020304" pitchFamily="18" charset="0"/>
              </a:rPr>
              <a:t>ve Sosyal Bilimler Liselerinde uygulanan müfredat yapısı, fen ve sosyal bilim alanlarındaki disiplinlere göre öğrencilerin derinlik kazanması doğrultusunda iyileştirilecektir</a:t>
            </a:r>
            <a:r>
              <a:rPr lang="tr-TR" sz="2000" dirty="0" smtClean="0">
                <a:latin typeface="Times New Roman" panose="02020603050405020304" pitchFamily="18" charset="0"/>
                <a:cs typeface="Times New Roman" panose="02020603050405020304" pitchFamily="18" charset="0"/>
              </a:rPr>
              <a:t>.</a:t>
            </a:r>
          </a:p>
          <a:p>
            <a:pPr algn="just"/>
            <a:endParaRPr lang="tr-TR"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Ders çizelgeleri ve ders dağılımları bilimsel araştırma ve uygulamalara zaman tanıyacak biçimde iyileştirilecektir</a:t>
            </a:r>
            <a:r>
              <a:rPr lang="tr-TR" sz="2000" dirty="0" smtClean="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Fen ve Sosyal Bilimler Liselerinde görev yapacak öğretmenler, bilimsel disiplin alanlarında sahip oldukları diploma, yapmış oldukları bilimsel çalışmalar, yürüttükleri ulusal/ uluslararası projeler, mesleki başarıları, deneyimleri vb. ölçütler doğrultusunda değerlendirileceklerdir</a:t>
            </a:r>
            <a:r>
              <a:rPr lang="tr-TR" sz="2000" dirty="0" smtClean="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Fen ve Sosyal Bilimler Liselerinde yürütülecek araştırma/uygulama projeleri pilot okullardan başlanarak desteklenecektir</a:t>
            </a:r>
            <a:r>
              <a:rPr lang="tr-TR" sz="2000" dirty="0" smtClean="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tr-TR" sz="2000" dirty="0" err="1">
                <a:latin typeface="Times New Roman" panose="02020603050405020304" pitchFamily="18" charset="0"/>
                <a:cs typeface="Times New Roman" panose="02020603050405020304" pitchFamily="18" charset="0"/>
              </a:rPr>
              <a:t>Teknokentlerde</a:t>
            </a:r>
            <a:r>
              <a:rPr lang="tr-TR" sz="2000" dirty="0">
                <a:latin typeface="Times New Roman" panose="02020603050405020304" pitchFamily="18" charset="0"/>
                <a:cs typeface="Times New Roman" panose="02020603050405020304" pitchFamily="18" charset="0"/>
              </a:rPr>
              <a:t> Fen Lisesi kurulması desteklenecektir</a:t>
            </a:r>
            <a:r>
              <a:rPr lang="tr-TR" sz="2000" dirty="0" smtClean="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Fen ve Sosyal Bilimler Liselerine öğrenci seçme ve sınav yaklaşımları gözden geçirilecektir</a:t>
            </a:r>
            <a:r>
              <a:rPr lang="tr-TR" dirty="0"/>
              <a:t>.</a:t>
            </a:r>
          </a:p>
          <a:p>
            <a:endParaRPr lang="tr-TR" dirty="0"/>
          </a:p>
        </p:txBody>
      </p:sp>
    </p:spTree>
    <p:extLst>
      <p:ext uri="{BB962C8B-B14F-4D97-AF65-F5344CB8AC3E}">
        <p14:creationId xmlns:p14="http://schemas.microsoft.com/office/powerpoint/2010/main" val="407505982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781" y="635620"/>
            <a:ext cx="5594684" cy="5580000"/>
          </a:xfrm>
          <a:prstGeom prst="rect">
            <a:avLst/>
          </a:prstGeom>
        </p:spPr>
      </p:pic>
      <p:sp>
        <p:nvSpPr>
          <p:cNvPr id="3" name="Metin kutusu 2"/>
          <p:cNvSpPr txBox="1"/>
          <p:nvPr/>
        </p:nvSpPr>
        <p:spPr>
          <a:xfrm>
            <a:off x="6623824" y="635620"/>
            <a:ext cx="5130507" cy="3693319"/>
          </a:xfrm>
          <a:prstGeom prst="rect">
            <a:avLst/>
          </a:prstGeom>
          <a:noFill/>
        </p:spPr>
        <p:txBody>
          <a:bodyPr wrap="square" rtlCol="0">
            <a:spAutoFit/>
          </a:bodyPr>
          <a:lstStyle/>
          <a:p>
            <a:pPr algn="ctr"/>
            <a:endParaRPr lang="tr-TR" sz="2400" b="1" dirty="0" smtClean="0">
              <a:solidFill>
                <a:srgbClr val="C00000"/>
              </a:solidFill>
              <a:latin typeface="Times New Roman" panose="02020603050405020304" pitchFamily="18" charset="0"/>
              <a:cs typeface="Times New Roman" panose="02020603050405020304" pitchFamily="18" charset="0"/>
            </a:endParaRPr>
          </a:p>
          <a:p>
            <a:pPr algn="ctr"/>
            <a:r>
              <a:rPr lang="tr-TR" sz="2400" b="1" dirty="0" smtClean="0">
                <a:solidFill>
                  <a:srgbClr val="C00000"/>
                </a:solidFill>
                <a:latin typeface="Times New Roman" panose="02020603050405020304" pitchFamily="18" charset="0"/>
                <a:cs typeface="Times New Roman" panose="02020603050405020304" pitchFamily="18" charset="0"/>
              </a:rPr>
              <a:t>İmam Hatip </a:t>
            </a:r>
            <a:r>
              <a:rPr lang="tr-TR" sz="2400" b="1" dirty="0">
                <a:solidFill>
                  <a:srgbClr val="C00000"/>
                </a:solidFill>
                <a:latin typeface="Times New Roman" panose="02020603050405020304" pitchFamily="18" charset="0"/>
                <a:cs typeface="Times New Roman" panose="02020603050405020304" pitchFamily="18" charset="0"/>
              </a:rPr>
              <a:t>Okullarının Müfredat, Ders Yapısı ve </a:t>
            </a:r>
            <a:r>
              <a:rPr lang="tr-TR" sz="2400" b="1" dirty="0" smtClean="0">
                <a:solidFill>
                  <a:srgbClr val="C00000"/>
                </a:solidFill>
                <a:latin typeface="Times New Roman" panose="02020603050405020304" pitchFamily="18" charset="0"/>
                <a:cs typeface="Times New Roman" panose="02020603050405020304" pitchFamily="18" charset="0"/>
              </a:rPr>
              <a:t>Dil Yeterlikleri̇ İyileştirilecek</a:t>
            </a:r>
            <a:endParaRPr lang="tr-TR" sz="2400" b="1" dirty="0">
              <a:solidFill>
                <a:srgbClr val="C00000"/>
              </a:solidFill>
              <a:latin typeface="Times New Roman" panose="02020603050405020304" pitchFamily="18" charset="0"/>
              <a:cs typeface="Times New Roman" panose="02020603050405020304" pitchFamily="18" charset="0"/>
            </a:endParaRPr>
          </a:p>
          <a:p>
            <a:pPr algn="ctr"/>
            <a:endParaRPr lang="tr-TR" sz="2400" b="1" dirty="0" smtClean="0">
              <a:solidFill>
                <a:srgbClr val="C00000"/>
              </a:solidFill>
              <a:latin typeface="Times New Roman" panose="02020603050405020304" pitchFamily="18" charset="0"/>
              <a:cs typeface="Times New Roman" panose="02020603050405020304" pitchFamily="18" charset="0"/>
            </a:endParaRPr>
          </a:p>
          <a:p>
            <a:pPr algn="ctr"/>
            <a:endParaRPr lang="tr-TR" sz="2400" b="1" dirty="0">
              <a:solidFill>
                <a:srgbClr val="C00000"/>
              </a:solidFill>
              <a:latin typeface="Times New Roman" panose="02020603050405020304" pitchFamily="18" charset="0"/>
              <a:cs typeface="Times New Roman" panose="02020603050405020304" pitchFamily="18" charset="0"/>
            </a:endParaRPr>
          </a:p>
          <a:p>
            <a:pPr algn="ctr"/>
            <a:r>
              <a:rPr lang="tr-TR" sz="2400" b="1" dirty="0">
                <a:solidFill>
                  <a:srgbClr val="C00000"/>
                </a:solidFill>
                <a:latin typeface="Times New Roman" panose="02020603050405020304" pitchFamily="18" charset="0"/>
                <a:cs typeface="Times New Roman" panose="02020603050405020304" pitchFamily="18" charset="0"/>
              </a:rPr>
              <a:t>İmam </a:t>
            </a:r>
            <a:r>
              <a:rPr lang="tr-TR" sz="2400" b="1" dirty="0" smtClean="0">
                <a:solidFill>
                  <a:srgbClr val="C00000"/>
                </a:solidFill>
                <a:latin typeface="Times New Roman" panose="02020603050405020304" pitchFamily="18" charset="0"/>
                <a:cs typeface="Times New Roman" panose="02020603050405020304" pitchFamily="18" charset="0"/>
              </a:rPr>
              <a:t>Hatip </a:t>
            </a:r>
            <a:r>
              <a:rPr lang="tr-TR" sz="2400" b="1" dirty="0">
                <a:solidFill>
                  <a:srgbClr val="C00000"/>
                </a:solidFill>
                <a:latin typeface="Times New Roman" panose="02020603050405020304" pitchFamily="18" charset="0"/>
                <a:cs typeface="Times New Roman" panose="02020603050405020304" pitchFamily="18" charset="0"/>
              </a:rPr>
              <a:t>Okulları ve </a:t>
            </a:r>
            <a:r>
              <a:rPr lang="tr-TR" sz="2400" b="1" dirty="0" smtClean="0">
                <a:solidFill>
                  <a:srgbClr val="C00000"/>
                </a:solidFill>
                <a:latin typeface="Times New Roman" panose="02020603050405020304" pitchFamily="18" charset="0"/>
                <a:cs typeface="Times New Roman" panose="02020603050405020304" pitchFamily="18" charset="0"/>
              </a:rPr>
              <a:t>Yükseköğretim </a:t>
            </a:r>
            <a:r>
              <a:rPr lang="tr-TR" sz="2400" b="1" dirty="0">
                <a:solidFill>
                  <a:srgbClr val="C00000"/>
                </a:solidFill>
                <a:latin typeface="Times New Roman" panose="02020603050405020304" pitchFamily="18" charset="0"/>
                <a:cs typeface="Times New Roman" panose="02020603050405020304" pitchFamily="18" charset="0"/>
              </a:rPr>
              <a:t>Kurumları Arasında İş </a:t>
            </a:r>
            <a:r>
              <a:rPr lang="tr-TR" sz="2400" b="1" dirty="0" smtClean="0">
                <a:solidFill>
                  <a:srgbClr val="C00000"/>
                </a:solidFill>
                <a:latin typeface="Times New Roman" panose="02020603050405020304" pitchFamily="18" charset="0"/>
                <a:cs typeface="Times New Roman" panose="02020603050405020304" pitchFamily="18" charset="0"/>
              </a:rPr>
              <a:t>Birlikleri̇ </a:t>
            </a:r>
            <a:r>
              <a:rPr lang="tr-TR" sz="2400" b="1" dirty="0">
                <a:solidFill>
                  <a:srgbClr val="C00000"/>
                </a:solidFill>
                <a:latin typeface="Times New Roman" panose="02020603050405020304" pitchFamily="18" charset="0"/>
                <a:cs typeface="Times New Roman" panose="02020603050405020304" pitchFamily="18" charset="0"/>
              </a:rPr>
              <a:t>Artırılacak</a:t>
            </a:r>
          </a:p>
          <a:p>
            <a:endParaRPr lang="tr-TR" dirty="0"/>
          </a:p>
        </p:txBody>
      </p:sp>
    </p:spTree>
    <p:extLst>
      <p:ext uri="{BB962C8B-B14F-4D97-AF65-F5344CB8AC3E}">
        <p14:creationId xmlns:p14="http://schemas.microsoft.com/office/powerpoint/2010/main" val="305448777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sp>
        <p:nvSpPr>
          <p:cNvPr id="2" name="Metin kutusu 1"/>
          <p:cNvSpPr txBox="1"/>
          <p:nvPr/>
        </p:nvSpPr>
        <p:spPr>
          <a:xfrm>
            <a:off x="1059366" y="0"/>
            <a:ext cx="10114156" cy="5139869"/>
          </a:xfrm>
          <a:prstGeom prst="rect">
            <a:avLst/>
          </a:prstGeom>
          <a:noFill/>
        </p:spPr>
        <p:txBody>
          <a:bodyPr wrap="square" rtlCol="0">
            <a:spAutoFit/>
          </a:bodyPr>
          <a:lstStyle/>
          <a:p>
            <a:r>
              <a:rPr lang="tr-TR" sz="2000" b="1" dirty="0">
                <a:solidFill>
                  <a:schemeClr val="bg1"/>
                </a:solidFill>
                <a:latin typeface="Times New Roman" panose="02020603050405020304" pitchFamily="18" charset="0"/>
                <a:cs typeface="Times New Roman" panose="02020603050405020304" pitchFamily="18" charset="0"/>
              </a:rPr>
              <a:t>İMAM HATİP ORTAOKULLARI ve LİSELERİ</a:t>
            </a:r>
          </a:p>
          <a:p>
            <a:endParaRPr lang="tr-TR" dirty="0" smtClean="0"/>
          </a:p>
          <a:p>
            <a:endParaRPr lang="tr-TR" dirty="0" smtClean="0"/>
          </a:p>
          <a:p>
            <a:endParaRPr lang="tr-TR" dirty="0"/>
          </a:p>
          <a:p>
            <a:endParaRPr lang="tr-TR" dirty="0" smtClean="0"/>
          </a:p>
          <a:p>
            <a:endParaRPr lang="tr-TR" dirty="0"/>
          </a:p>
          <a:p>
            <a:pPr marL="342900" indent="-342900"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Yükseköğretim </a:t>
            </a:r>
            <a:r>
              <a:rPr lang="tr-TR" sz="2000" dirty="0">
                <a:latin typeface="Times New Roman" panose="02020603050405020304" pitchFamily="18" charset="0"/>
                <a:cs typeface="Times New Roman" panose="02020603050405020304" pitchFamily="18" charset="0"/>
              </a:rPr>
              <a:t>kurumlarıyla yapılacak iş birlikleriyle İmam Hatip Okullarındaki çocuklarımızın bilimsel ve entelektüel gelişimlerini desteklemek için bilim, kültür ve sanat alanlarındaki akademisyenler tarafından verilecek farkındalık ve vizyon etkinlikleri düzenlenecektir</a:t>
            </a:r>
            <a:r>
              <a:rPr lang="tr-TR" sz="2000" dirty="0" smtClean="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İlahiyat fakülteleriyle iş birlikleri geliştirilecek ve başta alan dersleri olmak üzere çocuklarımızın mesleki gelişimlerine yönelik akademik koçluk sistemi yapılandırılacaktır</a:t>
            </a:r>
            <a:r>
              <a:rPr lang="tr-TR" sz="2000" dirty="0" smtClean="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Çocuklarımızın başta ilahiyat fakülteleri olmak üzere yükseköğretim kurumları tarafından düzenlenen bilimsel etkinliklere katılımı desteklenecektir.</a:t>
            </a:r>
          </a:p>
          <a:p>
            <a:endParaRPr lang="tr-TR" dirty="0"/>
          </a:p>
        </p:txBody>
      </p:sp>
    </p:spTree>
    <p:extLst>
      <p:ext uri="{BB962C8B-B14F-4D97-AF65-F5344CB8AC3E}">
        <p14:creationId xmlns:p14="http://schemas.microsoft.com/office/powerpoint/2010/main" val="399455728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6171" y="723485"/>
            <a:ext cx="5572677" cy="5580000"/>
          </a:xfrm>
          <a:prstGeom prst="rect">
            <a:avLst/>
          </a:prstGeom>
        </p:spPr>
      </p:pic>
      <p:sp>
        <p:nvSpPr>
          <p:cNvPr id="4" name="Metin kutusu 3"/>
          <p:cNvSpPr txBox="1"/>
          <p:nvPr/>
        </p:nvSpPr>
        <p:spPr>
          <a:xfrm>
            <a:off x="713678" y="869795"/>
            <a:ext cx="4962293" cy="3724096"/>
          </a:xfrm>
          <a:prstGeom prst="rect">
            <a:avLst/>
          </a:prstGeom>
          <a:noFill/>
        </p:spPr>
        <p:txBody>
          <a:bodyPr wrap="square" rtlCol="0">
            <a:spAutoFit/>
          </a:bodyPr>
          <a:lstStyle/>
          <a:p>
            <a:pPr algn="ctr"/>
            <a:endParaRPr lang="tr-TR" b="1" dirty="0" smtClean="0">
              <a:solidFill>
                <a:srgbClr val="C00000"/>
              </a:solidFill>
              <a:latin typeface="Times New Roman" panose="02020603050405020304" pitchFamily="18" charset="0"/>
              <a:cs typeface="Times New Roman" panose="02020603050405020304" pitchFamily="18" charset="0"/>
            </a:endParaRPr>
          </a:p>
          <a:p>
            <a:pPr algn="ctr"/>
            <a:endParaRPr lang="tr-TR" sz="2000" b="1" dirty="0">
              <a:solidFill>
                <a:srgbClr val="C00000"/>
              </a:solidFill>
              <a:latin typeface="Times New Roman" panose="02020603050405020304" pitchFamily="18" charset="0"/>
              <a:cs typeface="Times New Roman" panose="02020603050405020304" pitchFamily="18" charset="0"/>
            </a:endParaRPr>
          </a:p>
          <a:p>
            <a:pPr algn="ctr"/>
            <a:r>
              <a:rPr lang="tr-TR" sz="2000" b="1" dirty="0" smtClean="0">
                <a:solidFill>
                  <a:srgbClr val="C00000"/>
                </a:solidFill>
                <a:latin typeface="Times New Roman" panose="02020603050405020304" pitchFamily="18" charset="0"/>
                <a:cs typeface="Times New Roman" panose="02020603050405020304" pitchFamily="18" charset="0"/>
              </a:rPr>
              <a:t>Özel </a:t>
            </a:r>
            <a:r>
              <a:rPr lang="tr-TR" sz="2000" b="1" dirty="0">
                <a:solidFill>
                  <a:srgbClr val="C00000"/>
                </a:solidFill>
                <a:latin typeface="Times New Roman" panose="02020603050405020304" pitchFamily="18" charset="0"/>
                <a:cs typeface="Times New Roman" panose="02020603050405020304" pitchFamily="18" charset="0"/>
              </a:rPr>
              <a:t>Öğretim Kurumlarına Yönelik Yönetim ve </a:t>
            </a:r>
            <a:r>
              <a:rPr lang="tr-TR" sz="2000" b="1" dirty="0" smtClean="0">
                <a:solidFill>
                  <a:srgbClr val="C00000"/>
                </a:solidFill>
                <a:latin typeface="Times New Roman" panose="02020603050405020304" pitchFamily="18" charset="0"/>
                <a:cs typeface="Times New Roman" panose="02020603050405020304" pitchFamily="18" charset="0"/>
              </a:rPr>
              <a:t>Teftiş </a:t>
            </a:r>
            <a:r>
              <a:rPr lang="tr-TR" sz="2000" b="1" dirty="0">
                <a:solidFill>
                  <a:srgbClr val="C00000"/>
                </a:solidFill>
                <a:latin typeface="Times New Roman" panose="02020603050405020304" pitchFamily="18" charset="0"/>
                <a:cs typeface="Times New Roman" panose="02020603050405020304" pitchFamily="18" charset="0"/>
              </a:rPr>
              <a:t>Yapısının Etkililiği Artırılacak</a:t>
            </a:r>
          </a:p>
          <a:p>
            <a:pPr algn="ctr"/>
            <a:endParaRPr lang="tr-TR" sz="2000" b="1" dirty="0" smtClean="0">
              <a:solidFill>
                <a:srgbClr val="C00000"/>
              </a:solidFill>
              <a:latin typeface="Times New Roman" panose="02020603050405020304" pitchFamily="18" charset="0"/>
              <a:cs typeface="Times New Roman" panose="02020603050405020304" pitchFamily="18" charset="0"/>
            </a:endParaRPr>
          </a:p>
          <a:p>
            <a:pPr algn="ctr"/>
            <a:endParaRPr lang="tr-TR" sz="2000" b="1" dirty="0">
              <a:solidFill>
                <a:srgbClr val="C00000"/>
              </a:solidFill>
              <a:latin typeface="Times New Roman" panose="02020603050405020304" pitchFamily="18" charset="0"/>
              <a:cs typeface="Times New Roman" panose="02020603050405020304" pitchFamily="18" charset="0"/>
            </a:endParaRPr>
          </a:p>
          <a:p>
            <a:pPr algn="ctr"/>
            <a:endParaRPr lang="tr-TR" sz="2000" b="1" dirty="0" smtClean="0">
              <a:solidFill>
                <a:srgbClr val="C00000"/>
              </a:solidFill>
              <a:latin typeface="Times New Roman" panose="02020603050405020304" pitchFamily="18" charset="0"/>
              <a:cs typeface="Times New Roman" panose="02020603050405020304" pitchFamily="18" charset="0"/>
            </a:endParaRPr>
          </a:p>
          <a:p>
            <a:pPr algn="ctr"/>
            <a:r>
              <a:rPr lang="tr-TR" sz="2000" b="1" dirty="0">
                <a:solidFill>
                  <a:srgbClr val="C00000"/>
                </a:solidFill>
                <a:latin typeface="Times New Roman" panose="02020603050405020304" pitchFamily="18" charset="0"/>
                <a:cs typeface="Times New Roman" panose="02020603050405020304" pitchFamily="18" charset="0"/>
              </a:rPr>
              <a:t>Sertifika Eğitimi Veren Kurumların Niteliğini Artırmaya Yönelik Düzenlemeler Yapılacak</a:t>
            </a:r>
          </a:p>
          <a:p>
            <a:endParaRPr lang="tr-TR" dirty="0"/>
          </a:p>
        </p:txBody>
      </p:sp>
    </p:spTree>
    <p:extLst>
      <p:ext uri="{BB962C8B-B14F-4D97-AF65-F5344CB8AC3E}">
        <p14:creationId xmlns:p14="http://schemas.microsoft.com/office/powerpoint/2010/main" val="105378614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sp>
        <p:nvSpPr>
          <p:cNvPr id="2" name="Metin kutusu 1"/>
          <p:cNvSpPr txBox="1"/>
          <p:nvPr/>
        </p:nvSpPr>
        <p:spPr>
          <a:xfrm>
            <a:off x="1014761" y="0"/>
            <a:ext cx="10281424" cy="5909310"/>
          </a:xfrm>
          <a:prstGeom prst="rect">
            <a:avLst/>
          </a:prstGeom>
          <a:noFill/>
        </p:spPr>
        <p:txBody>
          <a:bodyPr wrap="square" rtlCol="0">
            <a:spAutoFit/>
          </a:bodyPr>
          <a:lstStyle/>
          <a:p>
            <a:r>
              <a:rPr lang="tr-TR" sz="2200" b="1" dirty="0">
                <a:solidFill>
                  <a:schemeClr val="bg1"/>
                </a:solidFill>
                <a:latin typeface="Times New Roman" panose="02020603050405020304" pitchFamily="18" charset="0"/>
                <a:cs typeface="Times New Roman" panose="02020603050405020304" pitchFamily="18" charset="0"/>
              </a:rPr>
              <a:t>ÖZEL ÖĞRETİM</a:t>
            </a:r>
          </a:p>
          <a:p>
            <a:endParaRPr lang="tr-TR" sz="2100" dirty="0" smtClean="0">
              <a:latin typeface="Times New Roman" panose="02020603050405020304" pitchFamily="18" charset="0"/>
              <a:cs typeface="Times New Roman" panose="02020603050405020304" pitchFamily="18" charset="0"/>
            </a:endParaRPr>
          </a:p>
          <a:p>
            <a:endParaRPr lang="tr-TR" sz="21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100" dirty="0" smtClean="0">
                <a:latin typeface="Times New Roman" panose="02020603050405020304" pitchFamily="18" charset="0"/>
                <a:cs typeface="Times New Roman" panose="02020603050405020304" pitchFamily="18" charset="0"/>
              </a:rPr>
              <a:t>Özel </a:t>
            </a:r>
            <a:r>
              <a:rPr lang="tr-TR" sz="2100" dirty="0">
                <a:latin typeface="Times New Roman" panose="02020603050405020304" pitchFamily="18" charset="0"/>
                <a:cs typeface="Times New Roman" panose="02020603050405020304" pitchFamily="18" charset="0"/>
              </a:rPr>
              <a:t>öğretim kurumlarıyla ilgili bürokrasi azaltılacaktır</a:t>
            </a:r>
            <a:r>
              <a:rPr lang="tr-TR" sz="21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tr-TR" sz="21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100" dirty="0">
                <a:latin typeface="Times New Roman" panose="02020603050405020304" pitchFamily="18" charset="0"/>
                <a:cs typeface="Times New Roman" panose="02020603050405020304" pitchFamily="18" charset="0"/>
              </a:rPr>
              <a:t>Özel öğretim kurumlarındaki teftiş-rehberlik çalışmaları öğrenmeyi geliştirme odaklı bir yapıya dönüştürecektir</a:t>
            </a:r>
            <a:r>
              <a:rPr lang="tr-TR" sz="21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tr-TR" sz="21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100" dirty="0">
                <a:latin typeface="Times New Roman" panose="02020603050405020304" pitchFamily="18" charset="0"/>
                <a:cs typeface="Times New Roman" panose="02020603050405020304" pitchFamily="18" charset="0"/>
              </a:rPr>
              <a:t>Özel öğretim kurumlarında tümüyle yeni model ve programlar, akreditasyon koşulları dikkate alınarak yeni pilot okullar şeklinde yapılandırılacaktır</a:t>
            </a:r>
            <a:r>
              <a:rPr lang="tr-TR" sz="21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tr-TR" sz="21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100" dirty="0">
                <a:latin typeface="Times New Roman" panose="02020603050405020304" pitchFamily="18" charset="0"/>
                <a:cs typeface="Times New Roman" panose="02020603050405020304" pitchFamily="18" charset="0"/>
              </a:rPr>
              <a:t>Özel okullar ile resmi okullar arasındaki sosyal dayanışma ve bütünleşmeyi artırmak için ortak proje ve platformlar oluşturulacaktır</a:t>
            </a:r>
            <a:r>
              <a:rPr lang="tr-TR" sz="21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tr-TR" sz="21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100" dirty="0">
                <a:latin typeface="Times New Roman" panose="02020603050405020304" pitchFamily="18" charset="0"/>
                <a:cs typeface="Times New Roman" panose="02020603050405020304" pitchFamily="18" charset="0"/>
              </a:rPr>
              <a:t>Eğitimde Türkiye’nin etki alanını genişletmesine hizmet etmek amacıyla ülkemizde yaşayan yabancı uyruklu öğrencilerin devam edebildiği milletlerarası özel öğretim kurumlarının sayılarının artırılması için gereken önlemler alınacaktır.</a:t>
            </a:r>
          </a:p>
          <a:p>
            <a:endParaRPr lang="tr-TR" dirty="0"/>
          </a:p>
        </p:txBody>
      </p:sp>
    </p:spTree>
    <p:extLst>
      <p:ext uri="{BB962C8B-B14F-4D97-AF65-F5344CB8AC3E}">
        <p14:creationId xmlns:p14="http://schemas.microsoft.com/office/powerpoint/2010/main" val="5591917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4107" y="-15485"/>
            <a:ext cx="6927893" cy="6873485"/>
          </a:xfrm>
          <a:prstGeom prst="rect">
            <a:avLst/>
          </a:prstGeom>
        </p:spPr>
      </p:pic>
      <p:pic>
        <p:nvPicPr>
          <p:cNvPr id="3" name="Resim 2"/>
          <p:cNvPicPr>
            <a:picLocks noChangeAspect="1"/>
          </p:cNvPicPr>
          <p:nvPr/>
        </p:nvPicPr>
        <p:blipFill>
          <a:blip r:embed="rId4"/>
          <a:stretch>
            <a:fillRect/>
          </a:stretch>
        </p:blipFill>
        <p:spPr>
          <a:xfrm>
            <a:off x="-779064" y="1566819"/>
            <a:ext cx="7773074" cy="3456732"/>
          </a:xfrm>
          <a:prstGeom prst="rect">
            <a:avLst/>
          </a:prstGeom>
        </p:spPr>
      </p:pic>
    </p:spTree>
    <p:extLst>
      <p:ext uri="{BB962C8B-B14F-4D97-AF65-F5344CB8AC3E}">
        <p14:creationId xmlns:p14="http://schemas.microsoft.com/office/powerpoint/2010/main" val="382597806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A50021"/>
        </a:solidFill>
        <a:effectLst/>
      </p:bgPr>
    </p:bg>
    <p:spTree>
      <p:nvGrpSpPr>
        <p:cNvPr id="1" name=""/>
        <p:cNvGrpSpPr/>
        <p:nvPr/>
      </p:nvGrpSpPr>
      <p:grpSpPr>
        <a:xfrm>
          <a:off x="0" y="0"/>
          <a:ext cx="0" cy="0"/>
          <a:chOff x="0" y="0"/>
          <a:chExt cx="0" cy="0"/>
        </a:xfrm>
      </p:grpSpPr>
      <p:grpSp>
        <p:nvGrpSpPr>
          <p:cNvPr id="18" name="Group 17"/>
          <p:cNvGrpSpPr/>
          <p:nvPr/>
        </p:nvGrpSpPr>
        <p:grpSpPr>
          <a:xfrm>
            <a:off x="2" y="6736617"/>
            <a:ext cx="12191999" cy="134339"/>
            <a:chOff x="2" y="2110197"/>
            <a:chExt cx="12191999" cy="134339"/>
          </a:xfrm>
        </p:grpSpPr>
        <p:sp>
          <p:nvSpPr>
            <p:cNvPr id="19" name="Rectangle 18"/>
            <p:cNvSpPr/>
            <p:nvPr/>
          </p:nvSpPr>
          <p:spPr>
            <a:xfrm rot="16200000">
              <a:off x="2980836" y="1161370"/>
              <a:ext cx="134333" cy="203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rot="16200000">
              <a:off x="5012835" y="1161369"/>
              <a:ext cx="134333" cy="2032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Rectangle 20"/>
            <p:cNvSpPr/>
            <p:nvPr/>
          </p:nvSpPr>
          <p:spPr>
            <a:xfrm rot="16200000">
              <a:off x="7044834" y="1161369"/>
              <a:ext cx="134335" cy="203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Rectangle 21"/>
            <p:cNvSpPr/>
            <p:nvPr/>
          </p:nvSpPr>
          <p:spPr>
            <a:xfrm rot="16200000">
              <a:off x="9076834" y="1161367"/>
              <a:ext cx="134336" cy="2032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rot="16200000">
              <a:off x="11108832" y="1161366"/>
              <a:ext cx="134338" cy="2032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rot="16200000">
              <a:off x="948836" y="1161370"/>
              <a:ext cx="134331" cy="203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5" name="Rectangle 18"/>
          <p:cNvSpPr/>
          <p:nvPr/>
        </p:nvSpPr>
        <p:spPr>
          <a:xfrm>
            <a:off x="1471987" y="2486016"/>
            <a:ext cx="9704014" cy="671851"/>
          </a:xfrm>
          <a:prstGeom prst="rect">
            <a:avLst/>
          </a:prstGeom>
          <a:noFill/>
        </p:spPr>
        <p:txBody>
          <a:bodyPr wrap="square">
            <a:spAutoFit/>
          </a:bodyPr>
          <a:lstStyle/>
          <a:p>
            <a:pPr algn="ctr">
              <a:lnSpc>
                <a:spcPct val="150000"/>
              </a:lnSpc>
            </a:pPr>
            <a:r>
              <a:rPr lang="tr-TR" sz="2800" b="1" dirty="0" smtClean="0">
                <a:solidFill>
                  <a:schemeClr val="bg1">
                    <a:lumMod val="95000"/>
                  </a:schemeClr>
                </a:solidFill>
                <a:effectLst>
                  <a:outerShdw blurRad="38100" dist="38100" dir="2700000" algn="tl">
                    <a:srgbClr val="000000">
                      <a:alpha val="43137"/>
                    </a:srgbClr>
                  </a:outerShdw>
                </a:effectLst>
              </a:rPr>
              <a:t>TEŞEKKÜR </a:t>
            </a:r>
            <a:r>
              <a:rPr lang="tr-TR" sz="2800" b="1" dirty="0" smtClean="0">
                <a:solidFill>
                  <a:schemeClr val="bg1">
                    <a:lumMod val="95000"/>
                  </a:schemeClr>
                </a:solidFill>
                <a:effectLst>
                  <a:outerShdw blurRad="38100" dist="38100" dir="2700000" algn="tl">
                    <a:srgbClr val="000000">
                      <a:alpha val="43137"/>
                    </a:srgbClr>
                  </a:outerShdw>
                </a:effectLst>
              </a:rPr>
              <a:t>EDERİZ</a:t>
            </a:r>
            <a:endParaRPr lang="tr-TR" sz="2800" b="1" dirty="0" smtClean="0">
              <a:solidFill>
                <a:schemeClr val="bg1">
                  <a:lumMod val="95000"/>
                </a:schemeClr>
              </a:solidFill>
              <a:effectLst>
                <a:outerShdw blurRad="38100" dist="38100" dir="2700000" algn="tl">
                  <a:srgbClr val="000000">
                    <a:alpha val="43137"/>
                  </a:srgbClr>
                </a:outerShdw>
              </a:effectLst>
            </a:endParaRPr>
          </a:p>
        </p:txBody>
      </p:sp>
      <p:sp>
        <p:nvSpPr>
          <p:cNvPr id="12" name="Dikdörtgen 11"/>
          <p:cNvSpPr/>
          <p:nvPr/>
        </p:nvSpPr>
        <p:spPr>
          <a:xfrm>
            <a:off x="1" y="6009573"/>
            <a:ext cx="12192000" cy="732293"/>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Metin kutusu 1"/>
          <p:cNvSpPr txBox="1"/>
          <p:nvPr/>
        </p:nvSpPr>
        <p:spPr>
          <a:xfrm>
            <a:off x="801830" y="6178195"/>
            <a:ext cx="3650999" cy="461665"/>
          </a:xfrm>
          <a:prstGeom prst="rect">
            <a:avLst/>
          </a:prstGeom>
          <a:noFill/>
        </p:spPr>
        <p:txBody>
          <a:bodyPr wrap="none" rtlCol="0">
            <a:spAutoFit/>
          </a:bodyPr>
          <a:lstStyle/>
          <a:p>
            <a:r>
              <a:rPr lang="tr-TR" sz="2400" b="1" spc="300" dirty="0" smtClean="0">
                <a:solidFill>
                  <a:srgbClr val="A50021"/>
                </a:solidFill>
                <a:latin typeface="Times New Roman" panose="02020603050405020304" pitchFamily="18" charset="0"/>
                <a:cs typeface="Times New Roman" panose="02020603050405020304" pitchFamily="18" charset="0"/>
              </a:rPr>
              <a:t>2023 Eğitim Vizyonu</a:t>
            </a:r>
            <a:endParaRPr lang="tr-TR" sz="2400" b="1" spc="300" dirty="0">
              <a:solidFill>
                <a:srgbClr val="A50021"/>
              </a:solidFill>
              <a:latin typeface="Times New Roman" panose="02020603050405020304" pitchFamily="18" charset="0"/>
              <a:cs typeface="Times New Roman" panose="02020603050405020304" pitchFamily="18" charset="0"/>
            </a:endParaRPr>
          </a:p>
        </p:txBody>
      </p:sp>
      <p:sp>
        <p:nvSpPr>
          <p:cNvPr id="16" name="Metin kutusu 15"/>
          <p:cNvSpPr txBox="1"/>
          <p:nvPr/>
        </p:nvSpPr>
        <p:spPr>
          <a:xfrm>
            <a:off x="281537" y="309093"/>
            <a:ext cx="1500732" cy="400110"/>
          </a:xfrm>
          <a:prstGeom prst="rect">
            <a:avLst/>
          </a:prstGeom>
          <a:noFill/>
        </p:spPr>
        <p:txBody>
          <a:bodyPr wrap="none" rtlCol="0">
            <a:spAutoFit/>
          </a:bodyPr>
          <a:lstStyle/>
          <a:p>
            <a:r>
              <a:rPr lang="tr-TR" sz="2000" b="1" dirty="0" smtClean="0">
                <a:solidFill>
                  <a:schemeClr val="bg1"/>
                </a:solidFill>
              </a:rPr>
              <a:t>#Eğitim2023</a:t>
            </a:r>
            <a:endParaRPr lang="tr-TR" sz="2000" b="1" dirty="0">
              <a:solidFill>
                <a:schemeClr val="bg1"/>
              </a:solidFill>
            </a:endParaRPr>
          </a:p>
        </p:txBody>
      </p:sp>
      <p:sp>
        <p:nvSpPr>
          <p:cNvPr id="17" name="Metin kutusu 16"/>
          <p:cNvSpPr txBox="1"/>
          <p:nvPr/>
        </p:nvSpPr>
        <p:spPr>
          <a:xfrm>
            <a:off x="3353061" y="5127584"/>
            <a:ext cx="1956882" cy="400110"/>
          </a:xfrm>
          <a:prstGeom prst="rect">
            <a:avLst/>
          </a:prstGeom>
          <a:noFill/>
        </p:spPr>
        <p:txBody>
          <a:bodyPr wrap="none" rtlCol="0">
            <a:spAutoFit/>
          </a:bodyPr>
          <a:lstStyle/>
          <a:p>
            <a:r>
              <a:rPr lang="tr-TR" sz="2000" b="1" dirty="0" smtClean="0">
                <a:solidFill>
                  <a:schemeClr val="bg1"/>
                </a:solidFill>
              </a:rPr>
              <a:t>Gaziantep_MEM</a:t>
            </a:r>
            <a:endParaRPr lang="tr-TR" sz="2000" b="1" dirty="0">
              <a:solidFill>
                <a:schemeClr val="bg1"/>
              </a:solidFill>
            </a:endParaRPr>
          </a:p>
        </p:txBody>
      </p:sp>
      <p:sp>
        <p:nvSpPr>
          <p:cNvPr id="27" name="Metin kutusu 26"/>
          <p:cNvSpPr txBox="1"/>
          <p:nvPr/>
        </p:nvSpPr>
        <p:spPr>
          <a:xfrm>
            <a:off x="7303350" y="5045884"/>
            <a:ext cx="2064283" cy="400110"/>
          </a:xfrm>
          <a:prstGeom prst="rect">
            <a:avLst/>
          </a:prstGeom>
          <a:noFill/>
        </p:spPr>
        <p:txBody>
          <a:bodyPr wrap="none" rtlCol="0">
            <a:spAutoFit/>
          </a:bodyPr>
          <a:lstStyle/>
          <a:p>
            <a:r>
              <a:rPr lang="tr-TR" sz="2000" b="1" dirty="0" smtClean="0">
                <a:solidFill>
                  <a:schemeClr val="bg1"/>
                </a:solidFill>
              </a:rPr>
              <a:t>Gaziantep İl </a:t>
            </a:r>
            <a:r>
              <a:rPr lang="tr-TR" sz="2000" b="1" dirty="0" err="1" smtClean="0">
                <a:solidFill>
                  <a:schemeClr val="bg1"/>
                </a:solidFill>
              </a:rPr>
              <a:t>Mem</a:t>
            </a:r>
            <a:endParaRPr lang="tr-TR" sz="2000" b="1" dirty="0">
              <a:solidFill>
                <a:schemeClr val="bg1"/>
              </a:solidFill>
            </a:endParaRPr>
          </a:p>
        </p:txBody>
      </p:sp>
      <p:pic>
        <p:nvPicPr>
          <p:cNvPr id="5" name="Resim 4"/>
          <p:cNvPicPr>
            <a:picLocks noChangeAspect="1"/>
          </p:cNvPicPr>
          <p:nvPr/>
        </p:nvPicPr>
        <p:blipFill rotWithShape="1">
          <a:blip r:embed="rId2">
            <a:extLst>
              <a:ext uri="{28A0092B-C50C-407E-A947-70E740481C1C}">
                <a14:useLocalDpi xmlns:a14="http://schemas.microsoft.com/office/drawing/2010/main" val="0"/>
              </a:ext>
            </a:extLst>
          </a:blip>
          <a:srcRect l="5145" t="11394" r="69440" b="10855"/>
          <a:stretch/>
        </p:blipFill>
        <p:spPr>
          <a:xfrm>
            <a:off x="8033863" y="4239366"/>
            <a:ext cx="603258" cy="612000"/>
          </a:xfrm>
          <a:prstGeom prst="rect">
            <a:avLst/>
          </a:prstGeom>
        </p:spPr>
      </p:pic>
      <p:pic>
        <p:nvPicPr>
          <p:cNvPr id="29" name="Resim 28"/>
          <p:cNvPicPr>
            <a:picLocks noChangeAspect="1"/>
          </p:cNvPicPr>
          <p:nvPr/>
        </p:nvPicPr>
        <p:blipFill rotWithShape="1">
          <a:blip r:embed="rId2">
            <a:extLst>
              <a:ext uri="{28A0092B-C50C-407E-A947-70E740481C1C}">
                <a14:useLocalDpi xmlns:a14="http://schemas.microsoft.com/office/drawing/2010/main" val="0"/>
              </a:ext>
            </a:extLst>
          </a:blip>
          <a:srcRect l="36582" t="10650" r="37266" b="11599"/>
          <a:stretch/>
        </p:blipFill>
        <p:spPr>
          <a:xfrm>
            <a:off x="4021289" y="4383919"/>
            <a:ext cx="620427" cy="611688"/>
          </a:xfrm>
          <a:prstGeom prst="rect">
            <a:avLst/>
          </a:prstGeom>
        </p:spPr>
      </p:pic>
      <p:pic>
        <p:nvPicPr>
          <p:cNvPr id="3" name="Resim 2"/>
          <p:cNvPicPr>
            <a:picLocks noChangeAspect="1"/>
          </p:cNvPicPr>
          <p:nvPr/>
        </p:nvPicPr>
        <p:blipFill>
          <a:blip r:embed="rId3"/>
          <a:stretch>
            <a:fillRect/>
          </a:stretch>
        </p:blipFill>
        <p:spPr>
          <a:xfrm>
            <a:off x="5814934" y="1315874"/>
            <a:ext cx="1018120" cy="1121761"/>
          </a:xfrm>
          <a:prstGeom prst="rect">
            <a:avLst/>
          </a:prstGeom>
        </p:spPr>
      </p:pic>
      <p:pic>
        <p:nvPicPr>
          <p:cNvPr id="26" name="Resim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395" y="6009573"/>
            <a:ext cx="732664" cy="727043"/>
          </a:xfrm>
          <a:prstGeom prst="rect">
            <a:avLst/>
          </a:prstGeom>
        </p:spPr>
      </p:pic>
    </p:spTree>
    <p:extLst>
      <p:ext uri="{BB962C8B-B14F-4D97-AF65-F5344CB8AC3E}">
        <p14:creationId xmlns:p14="http://schemas.microsoft.com/office/powerpoint/2010/main" val="56085721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1278" y="723485"/>
            <a:ext cx="5572681" cy="5580000"/>
          </a:xfrm>
          <a:prstGeom prst="rect">
            <a:avLst/>
          </a:prstGeom>
        </p:spPr>
      </p:pic>
      <p:sp>
        <p:nvSpPr>
          <p:cNvPr id="3" name="Metin kutusu 2"/>
          <p:cNvSpPr txBox="1"/>
          <p:nvPr/>
        </p:nvSpPr>
        <p:spPr>
          <a:xfrm>
            <a:off x="200722" y="1215483"/>
            <a:ext cx="5999356" cy="1631216"/>
          </a:xfrm>
          <a:prstGeom prst="rect">
            <a:avLst/>
          </a:prstGeom>
          <a:noFill/>
        </p:spPr>
        <p:txBody>
          <a:bodyPr wrap="square" rtlCol="0">
            <a:spAutoFit/>
          </a:bodyPr>
          <a:lstStyle/>
          <a:p>
            <a:pPr algn="just"/>
            <a:r>
              <a:rPr lang="tr-TR" sz="2000" dirty="0" smtClean="0">
                <a:latin typeface="Times New Roman" panose="02020603050405020304" pitchFamily="18" charset="0"/>
                <a:cs typeface="Times New Roman" panose="02020603050405020304" pitchFamily="18" charset="0"/>
              </a:rPr>
              <a:t>	İlkokuldan </a:t>
            </a:r>
            <a:r>
              <a:rPr lang="tr-TR" sz="2000" dirty="0">
                <a:latin typeface="Times New Roman" panose="02020603050405020304" pitchFamily="18" charset="0"/>
                <a:cs typeface="Times New Roman" panose="02020603050405020304" pitchFamily="18" charset="0"/>
              </a:rPr>
              <a:t>başlayarak tüm öğretim kademlerinde okullara çocukların sahip oldukları yetenek kümeleriyle ilişkilendirilmiş becerilerin uygulama düzeyinde kazandırılabilmesi için “Tasarım-Beceri Atölyeleri” kurulacaktır.</a:t>
            </a: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891715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sp>
        <p:nvSpPr>
          <p:cNvPr id="2" name="Metin kutusu 1"/>
          <p:cNvSpPr txBox="1"/>
          <p:nvPr/>
        </p:nvSpPr>
        <p:spPr>
          <a:xfrm>
            <a:off x="936702" y="1092821"/>
            <a:ext cx="10482146" cy="4307398"/>
          </a:xfrm>
          <a:prstGeom prst="rect">
            <a:avLst/>
          </a:prstGeom>
          <a:noFill/>
        </p:spPr>
        <p:txBody>
          <a:bodyPr wrap="square" rtlCol="0">
            <a:spAutoFit/>
          </a:bodyPr>
          <a:lstStyle/>
          <a:p>
            <a:pPr algn="just">
              <a:lnSpc>
                <a:spcPct val="200000"/>
              </a:lnSpc>
            </a:pPr>
            <a:r>
              <a:rPr lang="tr-TR" sz="1900" dirty="0" smtClean="0">
                <a:latin typeface="Times New Roman" panose="02020603050405020304" pitchFamily="18" charset="0"/>
                <a:cs typeface="Times New Roman" panose="02020603050405020304" pitchFamily="18" charset="0"/>
              </a:rPr>
              <a:t>	</a:t>
            </a:r>
            <a:r>
              <a:rPr lang="tr-TR" sz="2000" dirty="0" smtClean="0">
                <a:latin typeface="Times New Roman" panose="02020603050405020304" pitchFamily="18" charset="0"/>
                <a:cs typeface="Times New Roman" panose="02020603050405020304" pitchFamily="18" charset="0"/>
              </a:rPr>
              <a:t>Bu </a:t>
            </a:r>
            <a:r>
              <a:rPr lang="tr-TR" sz="2000" dirty="0">
                <a:latin typeface="Times New Roman" panose="02020603050405020304" pitchFamily="18" charset="0"/>
                <a:cs typeface="Times New Roman" panose="02020603050405020304" pitchFamily="18" charset="0"/>
              </a:rPr>
              <a:t>atölyelerdeki etkinlikler bilim, sanat, spor ve kültür odaklı yapılandırılacaktır. Tasarım- Beceri Atölyeleri ilkokul, ortaokul ve lise düzeyinde ortak bir amaç doğrultusunda tasarlanmış, çocuğun özellikle elini kullanmasını önemseyen, mesleklerle ilişkilendirilmiş işlikler olacaktır. Bilmekten çok tasarlamanın, yapmanın, üretmenin ön plana çıkacağı bu atölyeler çocuğun kendisini, meslekleri, çevresini tanımasına yardımcı olacaktır. Bununla beraber bu atölyeler, yeniçağın gerektirdiği problem çözme, eleştirel düşünme, üretkenlik, takım çalışması ve çoklu okuryazarlık becerilerinin kazandırılması için somut mekânlar olarak düzenlenecektir. </a:t>
            </a:r>
            <a:endParaRPr lang="tr-TR" sz="2000" dirty="0">
              <a:latin typeface="Times New Roman" panose="02020603050405020304" pitchFamily="18" charset="0"/>
              <a:cs typeface="Times New Roman" panose="02020603050405020304" pitchFamily="18" charset="0"/>
            </a:endParaRPr>
          </a:p>
        </p:txBody>
      </p:sp>
      <p:sp>
        <p:nvSpPr>
          <p:cNvPr id="3" name="Metin kutusu 2"/>
          <p:cNvSpPr txBox="1"/>
          <p:nvPr/>
        </p:nvSpPr>
        <p:spPr>
          <a:xfrm>
            <a:off x="1260088" y="0"/>
            <a:ext cx="5475249" cy="461665"/>
          </a:xfrm>
          <a:prstGeom prst="rect">
            <a:avLst/>
          </a:prstGeom>
          <a:noFill/>
        </p:spPr>
        <p:txBody>
          <a:bodyPr wrap="square" rtlCol="0">
            <a:spAutoFit/>
          </a:bodyPr>
          <a:lstStyle/>
          <a:p>
            <a:r>
              <a:rPr lang="tr-TR" sz="2400" b="1" dirty="0" smtClean="0">
                <a:solidFill>
                  <a:schemeClr val="bg1"/>
                </a:solidFill>
                <a:latin typeface="Times New Roman" panose="02020603050405020304" pitchFamily="18" charset="0"/>
                <a:cs typeface="Times New Roman" panose="02020603050405020304" pitchFamily="18" charset="0"/>
              </a:rPr>
              <a:t>İçerik ve Uygulama</a:t>
            </a:r>
            <a:endParaRPr lang="tr-TR"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341312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sp>
        <p:nvSpPr>
          <p:cNvPr id="2" name="Metin kutusu 1"/>
          <p:cNvSpPr txBox="1"/>
          <p:nvPr/>
        </p:nvSpPr>
        <p:spPr>
          <a:xfrm>
            <a:off x="936702" y="1326997"/>
            <a:ext cx="10482146" cy="3691844"/>
          </a:xfrm>
          <a:prstGeom prst="rect">
            <a:avLst/>
          </a:prstGeom>
          <a:noFill/>
        </p:spPr>
        <p:txBody>
          <a:bodyPr wrap="square" rtlCol="0">
            <a:spAutoFit/>
          </a:bodyPr>
          <a:lstStyle/>
          <a:p>
            <a:pPr algn="just">
              <a:lnSpc>
                <a:spcPct val="200000"/>
              </a:lnSpc>
            </a:pPr>
            <a:r>
              <a:rPr lang="tr-TR" sz="1900" dirty="0" smtClean="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Çocuklar soru çözme, konu anlatımı gibi bir eğitim anlayışından üretimi, yapmayı, etkileşimi, derinleşmeyi öne çıkaran bir müfredat anlayışına yönelecektir. Tasarım-Beceri Atölyeleri böyle bir müfredat yaklaşımının aracı işlevini görecektir. Pilot örnekleri 2019-2020 yılında devreye girecek olan bu atölyeler öğrencilerin düşünmeye, tasarlamaya ve üretmeye zaman ayırabileceği bir ortaya çıkarma sürecini yaşayacağı yerler olacaktır. Böylece öğrenilen, ölçülen ve pratik arasındaki uyum artacaktır. </a:t>
            </a:r>
            <a:endParaRPr lang="tr-TR" sz="2000" dirty="0">
              <a:latin typeface="Times New Roman" panose="02020603050405020304" pitchFamily="18" charset="0"/>
              <a:cs typeface="Times New Roman" panose="02020603050405020304" pitchFamily="18" charset="0"/>
            </a:endParaRPr>
          </a:p>
        </p:txBody>
      </p:sp>
      <p:sp>
        <p:nvSpPr>
          <p:cNvPr id="4" name="Metin kutusu 3"/>
          <p:cNvSpPr txBox="1"/>
          <p:nvPr/>
        </p:nvSpPr>
        <p:spPr>
          <a:xfrm>
            <a:off x="1260088" y="0"/>
            <a:ext cx="5475249" cy="461665"/>
          </a:xfrm>
          <a:prstGeom prst="rect">
            <a:avLst/>
          </a:prstGeom>
          <a:noFill/>
        </p:spPr>
        <p:txBody>
          <a:bodyPr wrap="square" rtlCol="0">
            <a:spAutoFit/>
          </a:bodyPr>
          <a:lstStyle/>
          <a:p>
            <a:r>
              <a:rPr lang="tr-TR" sz="2400" b="1" dirty="0" smtClean="0">
                <a:solidFill>
                  <a:schemeClr val="bg1"/>
                </a:solidFill>
                <a:latin typeface="Times New Roman" panose="02020603050405020304" pitchFamily="18" charset="0"/>
                <a:cs typeface="Times New Roman" panose="02020603050405020304" pitchFamily="18" charset="0"/>
              </a:rPr>
              <a:t>İçerik ve Uygulama</a:t>
            </a:r>
            <a:endParaRPr lang="tr-TR"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976758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848" y="6303485"/>
            <a:ext cx="670967" cy="736986"/>
          </a:xfrm>
          <a:prstGeom prst="rect">
            <a:avLst/>
          </a:prstGeom>
        </p:spPr>
      </p:pic>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965" y="656579"/>
            <a:ext cx="5602026" cy="5580000"/>
          </a:xfrm>
          <a:prstGeom prst="rect">
            <a:avLst/>
          </a:prstGeom>
        </p:spPr>
      </p:pic>
      <p:sp>
        <p:nvSpPr>
          <p:cNvPr id="3" name="Metin kutusu 2"/>
          <p:cNvSpPr txBox="1"/>
          <p:nvPr/>
        </p:nvSpPr>
        <p:spPr>
          <a:xfrm>
            <a:off x="6735337" y="656579"/>
            <a:ext cx="4683511" cy="1200329"/>
          </a:xfrm>
          <a:prstGeom prst="rect">
            <a:avLst/>
          </a:prstGeom>
          <a:noFill/>
        </p:spPr>
        <p:txBody>
          <a:bodyPr wrap="square" rtlCol="0">
            <a:spAutoFit/>
          </a:bodyPr>
          <a:lstStyle/>
          <a:p>
            <a:pPr algn="just"/>
            <a:r>
              <a:rPr lang="tr-TR" b="1" dirty="0">
                <a:latin typeface="Times New Roman" panose="02020603050405020304" pitchFamily="18" charset="0"/>
                <a:cs typeface="Times New Roman" panose="02020603050405020304" pitchFamily="18" charset="0"/>
              </a:rPr>
              <a:t>Çocukların öğrenmesiyle ilgili tüm aktörlerin okulu iyileştirme çalışmalarında yer aldığı “Okul Gelişim Modeli” kurulacaktır.</a:t>
            </a:r>
          </a:p>
          <a:p>
            <a:endParaRPr lang="tr-TR" dirty="0"/>
          </a:p>
        </p:txBody>
      </p:sp>
      <p:sp>
        <p:nvSpPr>
          <p:cNvPr id="4" name="Metin kutusu 3"/>
          <p:cNvSpPr txBox="1"/>
          <p:nvPr/>
        </p:nvSpPr>
        <p:spPr>
          <a:xfrm>
            <a:off x="6947210" y="2430966"/>
            <a:ext cx="4471638" cy="2585323"/>
          </a:xfrm>
          <a:prstGeom prst="rect">
            <a:avLst/>
          </a:prstGeom>
          <a:noFill/>
        </p:spPr>
        <p:txBody>
          <a:bodyPr wrap="square" rtlCol="0">
            <a:spAutoFit/>
          </a:bodyPr>
          <a:lstStyle/>
          <a:p>
            <a:pPr algn="just"/>
            <a:r>
              <a:rPr lang="tr-TR" dirty="0">
                <a:latin typeface="Times New Roman" panose="02020603050405020304" pitchFamily="18" charset="0"/>
                <a:cs typeface="Times New Roman" panose="02020603050405020304" pitchFamily="18" charset="0"/>
              </a:rPr>
              <a:t>Eğitim sisteminde tüm iyileştirmelere yönelik politika, strateji ve eylemlerin başarı kazanmasında, en temel birimler sınıf ve okuldur. Bu nedenle okulların; eğitim sistemimizin, içinde bulundukları il, ilçe ve muhitin öncelikleri doğrultusunda amaçlara sahip olmaları ve bu amaçları gerçekleştirmek için faaliyetlerini düzenlemeleri sistemin bütününde iyileşme sağlamanın ön koşuludur.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901764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2980B9"/>
      </a:accent1>
      <a:accent2>
        <a:srgbClr val="16A085"/>
      </a:accent2>
      <a:accent3>
        <a:srgbClr val="9BBB59"/>
      </a:accent3>
      <a:accent4>
        <a:srgbClr val="F39C12"/>
      </a:accent4>
      <a:accent5>
        <a:srgbClr val="C0392B"/>
      </a:accent5>
      <a:accent6>
        <a:srgbClr val="2C3F50"/>
      </a:accent6>
      <a:hlink>
        <a:srgbClr val="0563C1"/>
      </a:hlink>
      <a:folHlink>
        <a:srgbClr val="954F72"/>
      </a:folHlink>
    </a:clrScheme>
    <a:fontScheme name="Custom 1">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TM04033937[[fn=Uçak İzi]]</Template>
  <TotalTime>9472</TotalTime>
  <Words>2670</Words>
  <Application>Microsoft Office PowerPoint</Application>
  <PresentationFormat>Geniş ekran</PresentationFormat>
  <Paragraphs>455</Paragraphs>
  <Slides>58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58</vt:i4>
      </vt:variant>
    </vt:vector>
  </HeadingPairs>
  <TitlesOfParts>
    <vt:vector size="63" baseType="lpstr">
      <vt:lpstr>Arial</vt:lpstr>
      <vt:lpstr>Calibri</vt:lpstr>
      <vt:lpstr>Source Sans Pro Light</vt:lpstr>
      <vt:lpstr>Times New Roman</vt:lpstr>
      <vt:lpstr>Office Theme</vt:lpstr>
      <vt:lpstr>T.C. MİLLÎ EĞİTİM BAKANLIĞI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SignAddict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AbuSina</dc:creator>
  <cp:lastModifiedBy>SuleymanKALE</cp:lastModifiedBy>
  <cp:revision>1066</cp:revision>
  <cp:lastPrinted>2018-10-25T13:01:39Z</cp:lastPrinted>
  <dcterms:created xsi:type="dcterms:W3CDTF">2014-09-15T07:14:39Z</dcterms:created>
  <dcterms:modified xsi:type="dcterms:W3CDTF">2018-10-25T13:21:25Z</dcterms:modified>
</cp:coreProperties>
</file>